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5" r:id="rId2"/>
    <p:sldId id="266" r:id="rId3"/>
    <p:sldId id="286" r:id="rId4"/>
    <p:sldId id="287" r:id="rId5"/>
    <p:sldId id="288" r:id="rId6"/>
    <p:sldId id="289" r:id="rId7"/>
    <p:sldId id="267" r:id="rId8"/>
    <p:sldId id="268" r:id="rId9"/>
    <p:sldId id="269" r:id="rId10"/>
    <p:sldId id="270" r:id="rId11"/>
    <p:sldId id="298" r:id="rId12"/>
    <p:sldId id="299" r:id="rId13"/>
    <p:sldId id="300" r:id="rId14"/>
    <p:sldId id="290" r:id="rId15"/>
    <p:sldId id="271" r:id="rId16"/>
    <p:sldId id="291" r:id="rId17"/>
    <p:sldId id="292" r:id="rId18"/>
    <p:sldId id="272" r:id="rId19"/>
    <p:sldId id="293" r:id="rId20"/>
    <p:sldId id="273" r:id="rId21"/>
    <p:sldId id="294" r:id="rId22"/>
    <p:sldId id="274" r:id="rId23"/>
    <p:sldId id="302" r:id="rId24"/>
    <p:sldId id="301" r:id="rId25"/>
    <p:sldId id="295" r:id="rId26"/>
    <p:sldId id="276" r:id="rId27"/>
    <p:sldId id="296" r:id="rId28"/>
    <p:sldId id="278" r:id="rId29"/>
    <p:sldId id="297" r:id="rId30"/>
    <p:sldId id="277" r:id="rId31"/>
    <p:sldId id="27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B5"/>
    <a:srgbClr val="D1EAF5"/>
    <a:srgbClr val="F3C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p:cViewPr varScale="1">
        <p:scale>
          <a:sx n="73" d="100"/>
          <a:sy n="73" d="100"/>
        </p:scale>
        <p:origin x="1332" y="78"/>
      </p:cViewPr>
      <p:guideLst>
        <p:guide orient="horz" pos="2160"/>
        <p:guide pos="2880"/>
      </p:guideLst>
    </p:cSldViewPr>
  </p:slideViewPr>
  <p:notesTextViewPr>
    <p:cViewPr>
      <p:scale>
        <a:sx n="1" d="1"/>
        <a:sy n="1" d="1"/>
      </p:scale>
      <p:origin x="0" y="0"/>
    </p:cViewPr>
  </p:notesTextViewPr>
  <p:sorterViewPr>
    <p:cViewPr varScale="1">
      <p:scale>
        <a:sx n="1" d="1"/>
        <a:sy n="1" d="1"/>
      </p:scale>
      <p:origin x="0" y="-454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J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8252857-9F02-4DB6-8C9E-3DCA1B5126D9}" type="datetimeFigureOut">
              <a:rPr lang="ar-JO" smtClean="0"/>
              <a:t>13/06/1446</a:t>
            </a:fld>
            <a:endParaRPr lang="ar-JO"/>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ar-J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J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2C6FA24-B0B7-4B0E-A6B7-A7954694DB65}" type="slidenum">
              <a:rPr lang="ar-JO" smtClean="0"/>
              <a:t>‹#›</a:t>
            </a:fld>
            <a:endParaRPr lang="ar-JO"/>
          </a:p>
        </p:txBody>
      </p:sp>
    </p:spTree>
    <p:extLst>
      <p:ext uri="{BB962C8B-B14F-4D97-AF65-F5344CB8AC3E}">
        <p14:creationId xmlns:p14="http://schemas.microsoft.com/office/powerpoint/2010/main" val="722662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F427A5-44FA-4FEC-A659-DA08E39276BB}" type="datetime12">
              <a:rPr lang="en-US" smtClean="0"/>
              <a:t>11:51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373886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5B2C64-B553-4CC0-8912-37CEAF68B06D}" type="datetime12">
              <a:rPr lang="en-US" smtClean="0"/>
              <a:t>11:51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49283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7EB93B-4691-409E-A571-1FB9BB5867D8}" type="datetime12">
              <a:rPr lang="en-US" smtClean="0"/>
              <a:t>11:51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311763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1AE5D9-D56C-4B58-A22F-3718CD418ED6}" type="datetime12">
              <a:rPr lang="en-US" smtClean="0"/>
              <a:t>11:51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68619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7B7427-C000-432E-AA82-2BC7C03F8154}" type="datetime12">
              <a:rPr lang="en-US" smtClean="0"/>
              <a:t>11:51 AM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2164817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E8CAB2-B397-407F-8E90-FDE5C179F585}" type="datetime12">
              <a:rPr lang="en-US" smtClean="0"/>
              <a:t>11:51 AM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343139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5E9608-B87B-44EE-8846-CE9EC5564070}" type="datetime12">
              <a:rPr lang="en-US" smtClean="0"/>
              <a:t>11:51 AM</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849272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52C827-AD29-445F-96A4-C7CA4488B319}" type="datetime12">
              <a:rPr lang="en-US" smtClean="0"/>
              <a:t>11:51 AM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240489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1967324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AF65E-AB28-436A-BB67-E46AF1A8C2E6}" type="datetime12">
              <a:rPr lang="en-US" smtClean="0"/>
              <a:t>11:51 AM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77417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D30F3-CD14-409E-950C-8640DD7D1A83}" type="datetime12">
              <a:rPr lang="en-US" smtClean="0"/>
              <a:t>11:51 AM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256197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7E519-4DF0-463F-8A58-6E25A3EC3828}" type="datetime12">
              <a:rPr lang="en-US" smtClean="0"/>
              <a:t>11:51 AM</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50258C-DF81-442F-AF35-EC58C9CCA49B}" type="slidenum">
              <a:rPr lang="en-US" smtClean="0"/>
              <a:t>‹#›</a:t>
            </a:fld>
            <a:endParaRPr lang="en-US"/>
          </a:p>
        </p:txBody>
      </p:sp>
    </p:spTree>
    <p:extLst>
      <p:ext uri="{BB962C8B-B14F-4D97-AF65-F5344CB8AC3E}">
        <p14:creationId xmlns:p14="http://schemas.microsoft.com/office/powerpoint/2010/main" val="3205904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0"/>
            <a:ext cx="8458200" cy="1015663"/>
          </a:xfrm>
          <a:prstGeom prst="rect">
            <a:avLst/>
          </a:prstGeom>
          <a:noFill/>
        </p:spPr>
        <p:txBody>
          <a:bodyPr wrap="square" rtlCol="1">
            <a:spAutoFit/>
          </a:bodyPr>
          <a:lstStyle/>
          <a:p>
            <a:pPr algn="ctr"/>
            <a:r>
              <a:rPr lang="en-US" sz="3000" b="1" dirty="0"/>
              <a:t>Complex Inheritance of </a:t>
            </a:r>
            <a:r>
              <a:rPr lang="en-US" sz="3000" b="1" dirty="0" smtClean="0"/>
              <a:t>Common Multifactorial </a:t>
            </a:r>
            <a:r>
              <a:rPr lang="en-US" sz="3000" b="1" dirty="0"/>
              <a:t>Disorders</a:t>
            </a:r>
            <a:endParaRPr lang="ar-JO" sz="3000" b="1" dirty="0"/>
          </a:p>
        </p:txBody>
      </p:sp>
      <p:sp>
        <p:nvSpPr>
          <p:cNvPr id="3" name="Date Placeholder 2"/>
          <p:cNvSpPr>
            <a:spLocks noGrp="1"/>
          </p:cNvSpPr>
          <p:nvPr>
            <p:ph type="dt" sz="half" idx="10"/>
          </p:nvPr>
        </p:nvSpPr>
        <p:spPr/>
        <p:txBody>
          <a:bodyPr/>
          <a:lstStyle/>
          <a:p>
            <a:fld id="{2D65A1B7-0524-4AB0-9AF0-9817FB0838FD}" type="datetime12">
              <a:rPr lang="en-US" smtClean="0"/>
              <a:t>11:51 AM</a:t>
            </a:fld>
            <a:endParaRPr lang="en-US"/>
          </a:p>
        </p:txBody>
      </p:sp>
      <p:sp>
        <p:nvSpPr>
          <p:cNvPr id="4" name="Slide Number Placeholder 3"/>
          <p:cNvSpPr>
            <a:spLocks noGrp="1"/>
          </p:cNvSpPr>
          <p:nvPr>
            <p:ph type="sldNum" sz="quarter" idx="12"/>
          </p:nvPr>
        </p:nvSpPr>
        <p:spPr/>
        <p:txBody>
          <a:bodyPr/>
          <a:lstStyle/>
          <a:p>
            <a:fld id="{7150258C-DF81-442F-AF35-EC58C9CCA49B}" type="slidenum">
              <a:rPr lang="en-US" smtClean="0"/>
              <a:t>1</a:t>
            </a:fld>
            <a:endParaRPr lang="en-US"/>
          </a:p>
        </p:txBody>
      </p:sp>
    </p:spTree>
    <p:extLst>
      <p:ext uri="{BB962C8B-B14F-4D97-AF65-F5344CB8AC3E}">
        <p14:creationId xmlns:p14="http://schemas.microsoft.com/office/powerpoint/2010/main" val="736345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10</a:t>
            </a:fld>
            <a:endParaRPr lang="en-US"/>
          </a:p>
        </p:txBody>
      </p:sp>
      <p:pic>
        <p:nvPicPr>
          <p:cNvPr id="4" name="Picture 3"/>
          <p:cNvPicPr>
            <a:picLocks noChangeAspect="1"/>
          </p:cNvPicPr>
          <p:nvPr/>
        </p:nvPicPr>
        <p:blipFill rotWithShape="1">
          <a:blip r:embed="rId2"/>
          <a:srcRect l="5626" t="39062" r="4375" b="35938"/>
          <a:stretch/>
        </p:blipFill>
        <p:spPr>
          <a:xfrm>
            <a:off x="2177" y="1665627"/>
            <a:ext cx="9107323" cy="2023872"/>
          </a:xfrm>
          <a:prstGeom prst="rect">
            <a:avLst/>
          </a:prstGeom>
        </p:spPr>
      </p:pic>
      <p:sp>
        <p:nvSpPr>
          <p:cNvPr id="5" name="TextBox 4"/>
          <p:cNvSpPr txBox="1"/>
          <p:nvPr/>
        </p:nvSpPr>
        <p:spPr>
          <a:xfrm>
            <a:off x="174338" y="3984367"/>
            <a:ext cx="8763000" cy="2554545"/>
          </a:xfrm>
          <a:prstGeom prst="rect">
            <a:avLst/>
          </a:prstGeom>
          <a:noFill/>
        </p:spPr>
        <p:txBody>
          <a:bodyPr wrap="square" rtlCol="0">
            <a:spAutoFit/>
          </a:bodyPr>
          <a:lstStyle/>
          <a:p>
            <a:r>
              <a:rPr lang="en-US" sz="2000" dirty="0"/>
              <a:t>Although </a:t>
            </a:r>
            <a:r>
              <a:rPr lang="en-US" sz="2000" dirty="0" smtClean="0"/>
              <a:t>average BMI </a:t>
            </a:r>
            <a:r>
              <a:rPr lang="en-US" sz="2000" dirty="0"/>
              <a:t>among MZ or DZ twins was similar, regardless </a:t>
            </a:r>
            <a:r>
              <a:rPr lang="en-US" sz="2000" dirty="0" smtClean="0"/>
              <a:t>of whether </a:t>
            </a:r>
            <a:r>
              <a:rPr lang="en-US" sz="2000" dirty="0"/>
              <a:t>they were reared together or </a:t>
            </a:r>
            <a:r>
              <a:rPr lang="en-US" sz="2000" dirty="0" smtClean="0"/>
              <a:t>apart</a:t>
            </a:r>
          </a:p>
          <a:p>
            <a:r>
              <a:rPr lang="en-US" sz="2000" dirty="0" smtClean="0"/>
              <a:t>→ </a:t>
            </a:r>
            <a:r>
              <a:rPr lang="en-US" sz="2000" dirty="0" smtClean="0">
                <a:solidFill>
                  <a:srgbClr val="FF0000"/>
                </a:solidFill>
              </a:rPr>
              <a:t>pairwise correlation </a:t>
            </a:r>
            <a:r>
              <a:rPr lang="en-US" sz="2000" dirty="0"/>
              <a:t>for BMI between a pair of twins was much</a:t>
            </a:r>
          </a:p>
          <a:p>
            <a:r>
              <a:rPr lang="en-US" sz="2000" dirty="0"/>
              <a:t>higher for </a:t>
            </a:r>
            <a:r>
              <a:rPr lang="en-US" sz="2000" dirty="0" smtClean="0"/>
              <a:t>MZ </a:t>
            </a:r>
            <a:r>
              <a:rPr lang="en-US" sz="2000" dirty="0"/>
              <a:t>than </a:t>
            </a:r>
            <a:r>
              <a:rPr lang="en-US" sz="2000" dirty="0" smtClean="0"/>
              <a:t>DZ twins</a:t>
            </a:r>
            <a:endParaRPr lang="en-US" sz="2000" dirty="0"/>
          </a:p>
          <a:p>
            <a:endParaRPr lang="en-US" sz="2000" dirty="0" smtClean="0"/>
          </a:p>
          <a:p>
            <a:r>
              <a:rPr lang="en-US" sz="2000" dirty="0" smtClean="0"/>
              <a:t>The higher correlation between MZ versus DZ twins was independent of whether the twins were reared together or apart</a:t>
            </a:r>
          </a:p>
          <a:p>
            <a:r>
              <a:rPr lang="en-US" sz="2000" dirty="0" smtClean="0"/>
              <a:t>→</a:t>
            </a:r>
            <a:r>
              <a:rPr lang="en-US" sz="2000" b="1" dirty="0" smtClean="0">
                <a:solidFill>
                  <a:srgbClr val="FF0000"/>
                </a:solidFill>
              </a:rPr>
              <a:t>genetics has a highly significant impact on adult weight</a:t>
            </a:r>
          </a:p>
        </p:txBody>
      </p:sp>
      <p:sp>
        <p:nvSpPr>
          <p:cNvPr id="6" name="TextBox 5"/>
          <p:cNvSpPr txBox="1"/>
          <p:nvPr/>
        </p:nvSpPr>
        <p:spPr>
          <a:xfrm>
            <a:off x="395221" y="445550"/>
            <a:ext cx="8153400" cy="477054"/>
          </a:xfrm>
          <a:prstGeom prst="rect">
            <a:avLst/>
          </a:prstGeom>
          <a:noFill/>
        </p:spPr>
        <p:txBody>
          <a:bodyPr wrap="square" rtlCol="0">
            <a:spAutoFit/>
          </a:bodyPr>
          <a:lstStyle/>
          <a:p>
            <a:r>
              <a:rPr lang="en-US" sz="2500" dirty="0" smtClean="0"/>
              <a:t>Twins reared apart to analyze contribution of environment</a:t>
            </a:r>
            <a:endParaRPr lang="en-US" sz="2500" dirty="0"/>
          </a:p>
        </p:txBody>
      </p:sp>
      <p:sp>
        <p:nvSpPr>
          <p:cNvPr id="7" name="Left Bracket 6"/>
          <p:cNvSpPr/>
          <p:nvPr/>
        </p:nvSpPr>
        <p:spPr>
          <a:xfrm>
            <a:off x="4419601" y="2514600"/>
            <a:ext cx="104640" cy="381000"/>
          </a:xfrm>
          <a:prstGeom prst="lef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p:cNvSpPr/>
          <p:nvPr/>
        </p:nvSpPr>
        <p:spPr>
          <a:xfrm>
            <a:off x="4419601" y="2971800"/>
            <a:ext cx="120076" cy="304800"/>
          </a:xfrm>
          <a:prstGeom prst="lef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p:cNvSpPr/>
          <p:nvPr/>
        </p:nvSpPr>
        <p:spPr>
          <a:xfrm>
            <a:off x="4314960" y="2705100"/>
            <a:ext cx="104641" cy="381000"/>
          </a:xfrm>
          <a:prstGeom prst="lef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14221" y="1752600"/>
            <a:ext cx="7620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9-5</a:t>
            </a:r>
            <a:endParaRPr lang="en-US" sz="1400" b="1" dirty="0">
              <a:cs typeface="Times New Roman" panose="02020603050405020304" pitchFamily="18" charset="0"/>
            </a:endParaRPr>
          </a:p>
        </p:txBody>
      </p:sp>
    </p:spTree>
    <p:extLst>
      <p:ext uri="{BB962C8B-B14F-4D97-AF65-F5344CB8AC3E}">
        <p14:creationId xmlns:p14="http://schemas.microsoft.com/office/powerpoint/2010/main" val="4236956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11</a:t>
            </a:fld>
            <a:endParaRPr lang="en-US"/>
          </a:p>
        </p:txBody>
      </p:sp>
      <p:sp>
        <p:nvSpPr>
          <p:cNvPr id="4" name="TextBox 3"/>
          <p:cNvSpPr txBox="1"/>
          <p:nvPr/>
        </p:nvSpPr>
        <p:spPr>
          <a:xfrm>
            <a:off x="228600" y="152400"/>
            <a:ext cx="8763000" cy="4247317"/>
          </a:xfrm>
          <a:prstGeom prst="rect">
            <a:avLst/>
          </a:prstGeom>
          <a:noFill/>
        </p:spPr>
        <p:txBody>
          <a:bodyPr wrap="square" rtlCol="0">
            <a:spAutoFit/>
          </a:bodyPr>
          <a:lstStyle/>
          <a:p>
            <a:r>
              <a:rPr lang="en-US" sz="3000" b="1" dirty="0" smtClean="0"/>
              <a:t>Genome-wide association studies (GWAS)</a:t>
            </a:r>
          </a:p>
          <a:p>
            <a:endParaRPr lang="en-US" sz="3000" dirty="0"/>
          </a:p>
          <a:p>
            <a:r>
              <a:rPr lang="en-US" sz="3000" dirty="0" smtClean="0"/>
              <a:t>Particularly fruitful in identifying disease susceptibility loci and biologic pathways, elucidating the genetic architecture of many complex diseases</a:t>
            </a:r>
          </a:p>
          <a:p>
            <a:endParaRPr lang="en-US" sz="3000" dirty="0"/>
          </a:p>
          <a:p>
            <a:r>
              <a:rPr lang="en-US" sz="3000" dirty="0" smtClean="0"/>
              <a:t>Concept: Examining each individual genetic variant for evidence of association with a disease phenotype or quantitative trait</a:t>
            </a:r>
            <a:endParaRPr lang="en-US" sz="3000" dirty="0"/>
          </a:p>
        </p:txBody>
      </p:sp>
    </p:spTree>
    <p:extLst>
      <p:ext uri="{BB962C8B-B14F-4D97-AF65-F5344CB8AC3E}">
        <p14:creationId xmlns:p14="http://schemas.microsoft.com/office/powerpoint/2010/main" val="505280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12</a:t>
            </a:fld>
            <a:endParaRPr lang="en-US"/>
          </a:p>
        </p:txBody>
      </p:sp>
      <p:pic>
        <p:nvPicPr>
          <p:cNvPr id="4" name="Picture 3"/>
          <p:cNvPicPr>
            <a:picLocks noChangeAspect="1"/>
          </p:cNvPicPr>
          <p:nvPr/>
        </p:nvPicPr>
        <p:blipFill rotWithShape="1">
          <a:blip r:embed="rId2"/>
          <a:srcRect l="1803" r="1"/>
          <a:stretch/>
        </p:blipFill>
        <p:spPr>
          <a:xfrm>
            <a:off x="281987" y="19594"/>
            <a:ext cx="2484025" cy="6758178"/>
          </a:xfrm>
          <a:prstGeom prst="rect">
            <a:avLst/>
          </a:prstGeom>
        </p:spPr>
      </p:pic>
      <p:pic>
        <p:nvPicPr>
          <p:cNvPr id="5" name="Picture 4"/>
          <p:cNvPicPr>
            <a:picLocks noChangeAspect="1"/>
          </p:cNvPicPr>
          <p:nvPr/>
        </p:nvPicPr>
        <p:blipFill>
          <a:blip r:embed="rId3"/>
          <a:stretch>
            <a:fillRect/>
          </a:stretch>
        </p:blipFill>
        <p:spPr>
          <a:xfrm>
            <a:off x="3124200" y="1905000"/>
            <a:ext cx="5829300" cy="1952625"/>
          </a:xfrm>
          <a:prstGeom prst="rect">
            <a:avLst/>
          </a:prstGeom>
        </p:spPr>
      </p:pic>
      <p:sp>
        <p:nvSpPr>
          <p:cNvPr id="6" name="Rounded Rectangle 5"/>
          <p:cNvSpPr/>
          <p:nvPr/>
        </p:nvSpPr>
        <p:spPr>
          <a:xfrm>
            <a:off x="4343400" y="1981200"/>
            <a:ext cx="15240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72200" y="3657600"/>
            <a:ext cx="27813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619999" y="1968136"/>
            <a:ext cx="1295401" cy="24166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152502" y="2205446"/>
            <a:ext cx="2714897" cy="23295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16200000">
            <a:off x="190500" y="4076698"/>
            <a:ext cx="533401" cy="152402"/>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613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13</a:t>
            </a:fld>
            <a:endParaRPr lang="en-US"/>
          </a:p>
        </p:txBody>
      </p:sp>
      <p:pic>
        <p:nvPicPr>
          <p:cNvPr id="4" name="Picture 3"/>
          <p:cNvPicPr>
            <a:picLocks noChangeAspect="1"/>
          </p:cNvPicPr>
          <p:nvPr/>
        </p:nvPicPr>
        <p:blipFill>
          <a:blip r:embed="rId2"/>
          <a:stretch>
            <a:fillRect/>
          </a:stretch>
        </p:blipFill>
        <p:spPr>
          <a:xfrm>
            <a:off x="76200" y="76199"/>
            <a:ext cx="8964357" cy="6553201"/>
          </a:xfrm>
          <a:prstGeom prst="rect">
            <a:avLst/>
          </a:prstGeom>
        </p:spPr>
      </p:pic>
      <p:sp>
        <p:nvSpPr>
          <p:cNvPr id="5" name="Rounded Rectangle 4"/>
          <p:cNvSpPr/>
          <p:nvPr/>
        </p:nvSpPr>
        <p:spPr>
          <a:xfrm>
            <a:off x="685800" y="6103801"/>
            <a:ext cx="609600" cy="16047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981200" y="6069601"/>
            <a:ext cx="2971800" cy="19467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419600" y="6345767"/>
            <a:ext cx="2209800" cy="131233"/>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96200" y="6476999"/>
            <a:ext cx="1295400" cy="162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613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14</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35" t="23135" r="3813" b="17350"/>
          <a:stretch/>
        </p:blipFill>
        <p:spPr bwMode="auto">
          <a:xfrm>
            <a:off x="9099" y="30707"/>
            <a:ext cx="5445457" cy="4353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8600" y="2093225"/>
            <a:ext cx="4191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181" t="43299" r="50071" b="20149"/>
          <a:stretch/>
        </p:blipFill>
        <p:spPr bwMode="auto">
          <a:xfrm>
            <a:off x="2747749" y="4177352"/>
            <a:ext cx="5431810" cy="2673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454556" y="134111"/>
            <a:ext cx="3665495" cy="1323439"/>
          </a:xfrm>
          <a:prstGeom prst="rect">
            <a:avLst/>
          </a:prstGeom>
        </p:spPr>
        <p:txBody>
          <a:bodyPr wrap="square">
            <a:spAutoFit/>
          </a:bodyPr>
          <a:lstStyle/>
          <a:p>
            <a:r>
              <a:rPr lang="en-US" sz="2000" b="1" dirty="0">
                <a:solidFill>
                  <a:srgbClr val="0000FF"/>
                </a:solidFill>
                <a:latin typeface="Univers-CondensedBold"/>
              </a:rPr>
              <a:t>EXAMPLES OF COMMON </a:t>
            </a:r>
            <a:r>
              <a:rPr lang="en-US" sz="2000" b="1" dirty="0" smtClean="0">
                <a:solidFill>
                  <a:srgbClr val="0000FF"/>
                </a:solidFill>
                <a:latin typeface="Univers-CondensedBold"/>
              </a:rPr>
              <a:t>MULTIFACTORIAL DISEASES </a:t>
            </a:r>
            <a:r>
              <a:rPr lang="en-US" sz="2000" b="1" dirty="0">
                <a:solidFill>
                  <a:srgbClr val="0000FF"/>
                </a:solidFill>
                <a:latin typeface="Univers-CondensedBold"/>
              </a:rPr>
              <a:t>WITH A GENETIC CONTRIBUTION</a:t>
            </a:r>
            <a:endParaRPr lang="en-US" sz="2000" dirty="0"/>
          </a:p>
        </p:txBody>
      </p:sp>
      <p:sp>
        <p:nvSpPr>
          <p:cNvPr id="8" name="TextBox 7"/>
          <p:cNvSpPr txBox="1"/>
          <p:nvPr/>
        </p:nvSpPr>
        <p:spPr>
          <a:xfrm>
            <a:off x="76200" y="119446"/>
            <a:ext cx="8382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9-6</a:t>
            </a:r>
            <a:endParaRPr lang="en-US" sz="1400" b="1" dirty="0">
              <a:cs typeface="Times New Roman" panose="02020603050405020304" pitchFamily="18" charset="0"/>
            </a:endParaRPr>
          </a:p>
        </p:txBody>
      </p:sp>
      <p:sp>
        <p:nvSpPr>
          <p:cNvPr id="10" name="TextBox 9"/>
          <p:cNvSpPr txBox="1"/>
          <p:nvPr/>
        </p:nvSpPr>
        <p:spPr>
          <a:xfrm>
            <a:off x="2811544" y="4276621"/>
            <a:ext cx="8382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9-7</a:t>
            </a:r>
            <a:endParaRPr lang="en-US" sz="1400" b="1" dirty="0">
              <a:cs typeface="Times New Roman" panose="02020603050405020304" pitchFamily="18" charset="0"/>
            </a:endParaRPr>
          </a:p>
        </p:txBody>
      </p:sp>
    </p:spTree>
    <p:extLst>
      <p:ext uri="{BB962C8B-B14F-4D97-AF65-F5344CB8AC3E}">
        <p14:creationId xmlns:p14="http://schemas.microsoft.com/office/powerpoint/2010/main" val="3709428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15</a:t>
            </a:fld>
            <a:endParaRPr lang="en-US"/>
          </a:p>
        </p:txBody>
      </p:sp>
      <p:pic>
        <p:nvPicPr>
          <p:cNvPr id="4" name="Picture 3"/>
          <p:cNvPicPr>
            <a:picLocks noChangeAspect="1"/>
          </p:cNvPicPr>
          <p:nvPr/>
        </p:nvPicPr>
        <p:blipFill rotWithShape="1">
          <a:blip r:embed="rId2"/>
          <a:srcRect l="18125" t="12500" r="15625" b="6250"/>
          <a:stretch/>
        </p:blipFill>
        <p:spPr>
          <a:xfrm>
            <a:off x="1371600" y="17060"/>
            <a:ext cx="6865620" cy="6736080"/>
          </a:xfrm>
          <a:prstGeom prst="rect">
            <a:avLst/>
          </a:prstGeom>
        </p:spPr>
      </p:pic>
      <p:sp>
        <p:nvSpPr>
          <p:cNvPr id="5" name="Rounded Rectangle 4"/>
          <p:cNvSpPr/>
          <p:nvPr/>
        </p:nvSpPr>
        <p:spPr>
          <a:xfrm>
            <a:off x="3505200" y="6172200"/>
            <a:ext cx="304800" cy="18415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257800" y="6172200"/>
            <a:ext cx="304800" cy="18415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2800" y="6370595"/>
            <a:ext cx="457200" cy="182605"/>
          </a:xfrm>
          <a:prstGeom prst="round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5956756"/>
            <a:ext cx="838200" cy="215444"/>
          </a:xfrm>
          <a:prstGeom prst="rect">
            <a:avLst/>
          </a:prstGeom>
          <a:solidFill>
            <a:schemeClr val="bg1"/>
          </a:solidFill>
        </p:spPr>
        <p:txBody>
          <a:bodyPr wrap="square" lIns="0" tIns="0" rIns="0" bIns="0" rtlCol="0">
            <a:spAutoFit/>
          </a:bodyPr>
          <a:lstStyle/>
          <a:p>
            <a:r>
              <a:rPr lang="en-US" sz="1400" b="1" dirty="0" smtClean="0">
                <a:solidFill>
                  <a:srgbClr val="0070C0"/>
                </a:solidFill>
              </a:rPr>
              <a:t>Figure 9-7</a:t>
            </a:r>
            <a:endParaRPr lang="en-US" sz="1400" b="1" dirty="0">
              <a:solidFill>
                <a:srgbClr val="0070C0"/>
              </a:solidFill>
            </a:endParaRPr>
          </a:p>
        </p:txBody>
      </p:sp>
    </p:spTree>
    <p:extLst>
      <p:ext uri="{BB962C8B-B14F-4D97-AF65-F5344CB8AC3E}">
        <p14:creationId xmlns:p14="http://schemas.microsoft.com/office/powerpoint/2010/main" val="2080471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16</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28" t="43097" r="46942" b="18470"/>
          <a:stretch/>
        </p:blipFill>
        <p:spPr bwMode="auto">
          <a:xfrm>
            <a:off x="152400" y="167185"/>
            <a:ext cx="5429534" cy="2811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143" t="43097" r="3707" b="18470"/>
          <a:stretch/>
        </p:blipFill>
        <p:spPr bwMode="auto">
          <a:xfrm>
            <a:off x="150125" y="3355075"/>
            <a:ext cx="5484126" cy="2811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14467" y="1676400"/>
            <a:ext cx="510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1763" y="4876800"/>
            <a:ext cx="510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43600" y="533400"/>
            <a:ext cx="3048000" cy="5016758"/>
          </a:xfrm>
          <a:prstGeom prst="rect">
            <a:avLst/>
          </a:prstGeom>
          <a:noFill/>
        </p:spPr>
        <p:txBody>
          <a:bodyPr wrap="square" rtlCol="0">
            <a:spAutoFit/>
          </a:bodyPr>
          <a:lstStyle/>
          <a:p>
            <a:r>
              <a:rPr lang="en-US" sz="2000" dirty="0" smtClean="0"/>
              <a:t>MZ: 40-60%</a:t>
            </a:r>
          </a:p>
          <a:p>
            <a:r>
              <a:rPr lang="en-US" sz="2000" dirty="0" smtClean="0"/>
              <a:t>DZ:  10-16%</a:t>
            </a:r>
          </a:p>
          <a:p>
            <a:endParaRPr lang="en-US" sz="2000" dirty="0"/>
          </a:p>
          <a:p>
            <a:r>
              <a:rPr lang="en-US" sz="2000" dirty="0" smtClean="0"/>
              <a:t>25% of 22q11 deletions develop schizophrenia</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MZ: 40-60%</a:t>
            </a:r>
          </a:p>
          <a:p>
            <a:r>
              <a:rPr lang="en-US" sz="2000" dirty="0" smtClean="0"/>
              <a:t>DZ:  4-8%</a:t>
            </a:r>
          </a:p>
          <a:p>
            <a:endParaRPr lang="en-US" sz="2000" dirty="0"/>
          </a:p>
          <a:p>
            <a:r>
              <a:rPr lang="en-US" sz="2000" dirty="0" smtClean="0"/>
              <a:t>Less is known about genes predisposing</a:t>
            </a:r>
            <a:endParaRPr lang="en-US" sz="2000" dirty="0"/>
          </a:p>
        </p:txBody>
      </p:sp>
      <p:sp>
        <p:nvSpPr>
          <p:cNvPr id="10" name="TextBox 9"/>
          <p:cNvSpPr txBox="1"/>
          <p:nvPr/>
        </p:nvSpPr>
        <p:spPr>
          <a:xfrm>
            <a:off x="150125" y="167185"/>
            <a:ext cx="8382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9-8</a:t>
            </a:r>
            <a:endParaRPr lang="en-US" sz="1400" b="1" dirty="0">
              <a:cs typeface="Times New Roman" panose="02020603050405020304" pitchFamily="18" charset="0"/>
            </a:endParaRPr>
          </a:p>
        </p:txBody>
      </p:sp>
      <p:sp>
        <p:nvSpPr>
          <p:cNvPr id="11" name="TextBox 10"/>
          <p:cNvSpPr txBox="1"/>
          <p:nvPr/>
        </p:nvSpPr>
        <p:spPr>
          <a:xfrm>
            <a:off x="314467" y="3395203"/>
            <a:ext cx="8382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9-9</a:t>
            </a:r>
            <a:endParaRPr lang="en-US" sz="1400" b="1" dirty="0">
              <a:cs typeface="Times New Roman" panose="02020603050405020304" pitchFamily="18" charset="0"/>
            </a:endParaRPr>
          </a:p>
        </p:txBody>
      </p:sp>
    </p:spTree>
    <p:extLst>
      <p:ext uri="{BB962C8B-B14F-4D97-AF65-F5344CB8AC3E}">
        <p14:creationId xmlns:p14="http://schemas.microsoft.com/office/powerpoint/2010/main" val="982487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17</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87" t="20523" r="50071" b="31903"/>
          <a:stretch/>
        </p:blipFill>
        <p:spPr bwMode="auto">
          <a:xfrm>
            <a:off x="14785" y="27296"/>
            <a:ext cx="5418162" cy="3480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567" t="52565" r="7938" b="15905"/>
          <a:stretch/>
        </p:blipFill>
        <p:spPr bwMode="auto">
          <a:xfrm>
            <a:off x="18526" y="3962406"/>
            <a:ext cx="9125474" cy="1937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438400" y="4931129"/>
            <a:ext cx="457200" cy="402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09800" y="1143000"/>
            <a:ext cx="514066"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09800" y="1653085"/>
            <a:ext cx="514066"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100" y="27296"/>
            <a:ext cx="8763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9-10</a:t>
            </a:r>
            <a:endParaRPr lang="en-US" sz="1400" b="1" dirty="0">
              <a:cs typeface="Times New Roman" panose="02020603050405020304" pitchFamily="18" charset="0"/>
            </a:endParaRPr>
          </a:p>
        </p:txBody>
      </p:sp>
      <p:sp>
        <p:nvSpPr>
          <p:cNvPr id="11" name="TextBox 10"/>
          <p:cNvSpPr txBox="1"/>
          <p:nvPr/>
        </p:nvSpPr>
        <p:spPr>
          <a:xfrm>
            <a:off x="38100" y="3962406"/>
            <a:ext cx="704850" cy="184666"/>
          </a:xfrm>
          <a:prstGeom prst="rect">
            <a:avLst/>
          </a:prstGeom>
          <a:solidFill>
            <a:schemeClr val="bg1"/>
          </a:solidFill>
        </p:spPr>
        <p:txBody>
          <a:bodyPr wrap="square" lIns="0" tIns="0" rIns="0" bIns="0" rtlCol="0">
            <a:spAutoFit/>
          </a:bodyPr>
          <a:lstStyle/>
          <a:p>
            <a:r>
              <a:rPr lang="en-US" sz="1200" b="1" dirty="0" smtClean="0">
                <a:cs typeface="Times New Roman" panose="02020603050405020304" pitchFamily="18" charset="0"/>
              </a:rPr>
              <a:t>TABLE 9-11</a:t>
            </a:r>
            <a:endParaRPr lang="en-US" sz="1200" b="1" dirty="0">
              <a:cs typeface="Times New Roman" panose="02020603050405020304" pitchFamily="18" charset="0"/>
            </a:endParaRPr>
          </a:p>
        </p:txBody>
      </p:sp>
    </p:spTree>
    <p:extLst>
      <p:ext uri="{BB962C8B-B14F-4D97-AF65-F5344CB8AC3E}">
        <p14:creationId xmlns:p14="http://schemas.microsoft.com/office/powerpoint/2010/main" val="940332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18</a:t>
            </a:fld>
            <a:endParaRPr lang="en-US"/>
          </a:p>
        </p:txBody>
      </p:sp>
      <p:pic>
        <p:nvPicPr>
          <p:cNvPr id="4" name="Picture 3"/>
          <p:cNvPicPr>
            <a:picLocks noChangeAspect="1"/>
          </p:cNvPicPr>
          <p:nvPr/>
        </p:nvPicPr>
        <p:blipFill rotWithShape="1">
          <a:blip r:embed="rId2"/>
          <a:srcRect l="8125" t="22656" r="5001" b="22657"/>
          <a:stretch/>
        </p:blipFill>
        <p:spPr>
          <a:xfrm>
            <a:off x="0" y="762000"/>
            <a:ext cx="9108843" cy="4587198"/>
          </a:xfrm>
          <a:prstGeom prst="rect">
            <a:avLst/>
          </a:prstGeom>
        </p:spPr>
      </p:pic>
      <p:sp>
        <p:nvSpPr>
          <p:cNvPr id="5" name="Rounded Rectangle 4"/>
          <p:cNvSpPr/>
          <p:nvPr/>
        </p:nvSpPr>
        <p:spPr>
          <a:xfrm>
            <a:off x="1143000" y="4876800"/>
            <a:ext cx="60960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66800" y="4633002"/>
            <a:ext cx="914400" cy="246221"/>
          </a:xfrm>
          <a:prstGeom prst="rect">
            <a:avLst/>
          </a:prstGeom>
          <a:solidFill>
            <a:schemeClr val="bg1"/>
          </a:solidFill>
        </p:spPr>
        <p:txBody>
          <a:bodyPr wrap="square" lIns="0" tIns="0" rIns="0" bIns="0" rtlCol="0">
            <a:spAutoFit/>
          </a:bodyPr>
          <a:lstStyle/>
          <a:p>
            <a:r>
              <a:rPr lang="en-US" sz="1600" b="1" dirty="0" smtClean="0">
                <a:solidFill>
                  <a:srgbClr val="0070C0"/>
                </a:solidFill>
              </a:rPr>
              <a:t>Figure 9-8</a:t>
            </a:r>
            <a:endParaRPr lang="en-US" sz="1600" b="1" dirty="0">
              <a:solidFill>
                <a:srgbClr val="0070C0"/>
              </a:solidFill>
            </a:endParaRPr>
          </a:p>
        </p:txBody>
      </p:sp>
    </p:spTree>
    <p:extLst>
      <p:ext uri="{BB962C8B-B14F-4D97-AF65-F5344CB8AC3E}">
        <p14:creationId xmlns:p14="http://schemas.microsoft.com/office/powerpoint/2010/main" val="13973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19</a:t>
            </a:fld>
            <a:endParaRPr lang="en-US"/>
          </a:p>
        </p:txBody>
      </p:sp>
      <p:sp>
        <p:nvSpPr>
          <p:cNvPr id="5" name="TextBox 4"/>
          <p:cNvSpPr txBox="1"/>
          <p:nvPr/>
        </p:nvSpPr>
        <p:spPr>
          <a:xfrm>
            <a:off x="71844" y="1600200"/>
            <a:ext cx="8991600" cy="3077766"/>
          </a:xfrm>
          <a:prstGeom prst="rect">
            <a:avLst/>
          </a:prstGeom>
          <a:noFill/>
        </p:spPr>
        <p:txBody>
          <a:bodyPr wrap="square" rtlCol="0">
            <a:spAutoFit/>
          </a:bodyPr>
          <a:lstStyle/>
          <a:p>
            <a:pPr lvl="0"/>
            <a:r>
              <a:rPr lang="en-US" sz="2400" b="1" dirty="0">
                <a:solidFill>
                  <a:srgbClr val="00A6A6"/>
                </a:solidFill>
                <a:latin typeface="Univers-CondensedBold"/>
              </a:rPr>
              <a:t>Modifier Genes </a:t>
            </a:r>
            <a:r>
              <a:rPr lang="en-US" sz="2400" dirty="0">
                <a:solidFill>
                  <a:srgbClr val="00A6A6"/>
                </a:solidFill>
                <a:latin typeface="Univers-CondensedBold"/>
              </a:rPr>
              <a:t>in Mendelian </a:t>
            </a:r>
            <a:r>
              <a:rPr lang="en-US" sz="2400" dirty="0" smtClean="0">
                <a:solidFill>
                  <a:srgbClr val="00A6A6"/>
                </a:solidFill>
                <a:latin typeface="Univers-CondensedBold"/>
              </a:rPr>
              <a:t>Disorders</a:t>
            </a:r>
          </a:p>
          <a:p>
            <a:pPr lvl="0"/>
            <a:endParaRPr lang="en-US" sz="2000" dirty="0">
              <a:solidFill>
                <a:prstClr val="black"/>
              </a:solidFill>
            </a:endParaRPr>
          </a:p>
          <a:p>
            <a:r>
              <a:rPr lang="en-US" sz="2400" dirty="0" smtClean="0"/>
              <a:t>Cystic fibrosis, </a:t>
            </a:r>
            <a:r>
              <a:rPr lang="en-US" sz="2400" i="1" dirty="0" smtClean="0"/>
              <a:t>CFTR</a:t>
            </a:r>
            <a:r>
              <a:rPr lang="en-US" sz="2400" dirty="0" smtClean="0"/>
              <a:t> gene</a:t>
            </a:r>
          </a:p>
          <a:p>
            <a:r>
              <a:rPr lang="en-US" sz="2400" dirty="0"/>
              <a:t>	</a:t>
            </a:r>
            <a:r>
              <a:rPr lang="en-US" sz="2400" dirty="0" smtClean="0"/>
              <a:t>degree of pulmonary disease is affected by genetic modifiers</a:t>
            </a:r>
          </a:p>
          <a:p>
            <a:r>
              <a:rPr lang="en-US" sz="2400" dirty="0"/>
              <a:t>	</a:t>
            </a:r>
            <a:r>
              <a:rPr lang="en-US" sz="2400" dirty="0" smtClean="0"/>
              <a:t>	</a:t>
            </a:r>
            <a:r>
              <a:rPr lang="en-US" sz="2400" i="1" dirty="0" smtClean="0"/>
              <a:t>MBL2</a:t>
            </a:r>
            <a:r>
              <a:rPr lang="en-US" sz="2400" dirty="0" smtClean="0"/>
              <a:t>, mannose-binding lectin</a:t>
            </a:r>
          </a:p>
          <a:p>
            <a:r>
              <a:rPr lang="en-US" sz="2400" dirty="0"/>
              <a:t>	</a:t>
            </a:r>
            <a:r>
              <a:rPr lang="en-US" sz="2400" dirty="0" smtClean="0"/>
              <a:t>	</a:t>
            </a:r>
            <a:r>
              <a:rPr lang="en-US" sz="2400" i="1" dirty="0" smtClean="0"/>
              <a:t>TGFB1</a:t>
            </a:r>
            <a:r>
              <a:rPr lang="en-US" sz="2400" dirty="0" smtClean="0"/>
              <a:t>, transforming growth factor </a:t>
            </a:r>
            <a:r>
              <a:rPr lang="el-GR" sz="2400" dirty="0" smtClean="0"/>
              <a:t>β</a:t>
            </a:r>
            <a:endParaRPr lang="en-US" sz="2400" dirty="0" smtClean="0"/>
          </a:p>
          <a:p>
            <a:r>
              <a:rPr lang="en-US" sz="2400" dirty="0"/>
              <a:t>	</a:t>
            </a:r>
            <a:r>
              <a:rPr lang="en-US" sz="2400" dirty="0" smtClean="0"/>
              <a:t>		modifier genes that do not cause CF but 				modify the clinical phenotype</a:t>
            </a:r>
            <a:endParaRPr lang="en-US" sz="2400" dirty="0"/>
          </a:p>
        </p:txBody>
      </p:sp>
      <p:sp>
        <p:nvSpPr>
          <p:cNvPr id="4" name="Rectangle 3"/>
          <p:cNvSpPr/>
          <p:nvPr/>
        </p:nvSpPr>
        <p:spPr>
          <a:xfrm>
            <a:off x="143689" y="189147"/>
            <a:ext cx="8847909" cy="769441"/>
          </a:xfrm>
          <a:prstGeom prst="rect">
            <a:avLst/>
          </a:prstGeom>
        </p:spPr>
        <p:txBody>
          <a:bodyPr wrap="square">
            <a:spAutoFit/>
          </a:bodyPr>
          <a:lstStyle/>
          <a:p>
            <a:r>
              <a:rPr lang="en-US" sz="2200" b="1" dirty="0">
                <a:solidFill>
                  <a:srgbClr val="0000FF"/>
                </a:solidFill>
                <a:latin typeface="Univers-CondensedBold"/>
              </a:rPr>
              <a:t>EXAMPLES OF MULTIFACTORIAL </a:t>
            </a:r>
            <a:r>
              <a:rPr lang="en-US" sz="2200" b="1" dirty="0" smtClean="0">
                <a:solidFill>
                  <a:srgbClr val="0000FF"/>
                </a:solidFill>
                <a:latin typeface="Univers-CondensedBold"/>
              </a:rPr>
              <a:t>TRAITS FOR </a:t>
            </a:r>
            <a:r>
              <a:rPr lang="en-US" sz="2200" b="1" dirty="0">
                <a:solidFill>
                  <a:srgbClr val="0000FF"/>
                </a:solidFill>
                <a:latin typeface="Univers-CondensedBold"/>
              </a:rPr>
              <a:t>WHICH SPECIFIC GENETIC </a:t>
            </a:r>
            <a:r>
              <a:rPr lang="en-US" sz="2200" b="1" dirty="0" smtClean="0">
                <a:solidFill>
                  <a:srgbClr val="0000FF"/>
                </a:solidFill>
                <a:latin typeface="Univers-CondensedBold"/>
              </a:rPr>
              <a:t>AND ENVIRONMENTAL </a:t>
            </a:r>
            <a:r>
              <a:rPr lang="en-US" sz="2200" b="1" dirty="0">
                <a:solidFill>
                  <a:srgbClr val="0000FF"/>
                </a:solidFill>
                <a:latin typeface="Univers-CondensedBold"/>
              </a:rPr>
              <a:t>FACTORS ARE </a:t>
            </a:r>
            <a:r>
              <a:rPr lang="en-US" sz="2200" b="1" dirty="0" smtClean="0">
                <a:solidFill>
                  <a:srgbClr val="0000FF"/>
                </a:solidFill>
                <a:latin typeface="Univers-CondensedBold"/>
              </a:rPr>
              <a:t>KNOWN</a:t>
            </a:r>
          </a:p>
        </p:txBody>
      </p:sp>
    </p:spTree>
    <p:extLst>
      <p:ext uri="{BB962C8B-B14F-4D97-AF65-F5344CB8AC3E}">
        <p14:creationId xmlns:p14="http://schemas.microsoft.com/office/powerpoint/2010/main" val="209569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a:t>
            </a:fld>
            <a:endParaRPr lang="en-US"/>
          </a:p>
        </p:txBody>
      </p:sp>
      <p:pic>
        <p:nvPicPr>
          <p:cNvPr id="4" name="Picture 3"/>
          <p:cNvPicPr>
            <a:picLocks noChangeAspect="1"/>
          </p:cNvPicPr>
          <p:nvPr/>
        </p:nvPicPr>
        <p:blipFill rotWithShape="1">
          <a:blip r:embed="rId2"/>
          <a:srcRect l="2500" t="12500" r="8750" b="67969"/>
          <a:stretch/>
        </p:blipFill>
        <p:spPr>
          <a:xfrm>
            <a:off x="20745" y="2057400"/>
            <a:ext cx="9089136" cy="1600180"/>
          </a:xfrm>
          <a:prstGeom prst="rect">
            <a:avLst/>
          </a:prstGeom>
        </p:spPr>
      </p:pic>
      <p:sp>
        <p:nvSpPr>
          <p:cNvPr id="5" name="Rectangle 4"/>
          <p:cNvSpPr/>
          <p:nvPr/>
        </p:nvSpPr>
        <p:spPr>
          <a:xfrm>
            <a:off x="7924800" y="31242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3994" y="4267200"/>
            <a:ext cx="8229600" cy="861774"/>
          </a:xfrm>
          <a:prstGeom prst="rect">
            <a:avLst/>
          </a:prstGeom>
          <a:noFill/>
        </p:spPr>
        <p:txBody>
          <a:bodyPr wrap="square" rtlCol="0">
            <a:spAutoFit/>
          </a:bodyPr>
          <a:lstStyle/>
          <a:p>
            <a:r>
              <a:rPr lang="en-US" sz="2500" dirty="0" smtClean="0"/>
              <a:t>Qualitative traits (binary)</a:t>
            </a:r>
          </a:p>
          <a:p>
            <a:r>
              <a:rPr lang="en-US" sz="2500" dirty="0" smtClean="0"/>
              <a:t>Quantitative traits</a:t>
            </a:r>
            <a:endParaRPr lang="en-US" sz="2500" dirty="0"/>
          </a:p>
        </p:txBody>
      </p:sp>
      <p:sp>
        <p:nvSpPr>
          <p:cNvPr id="7" name="TextBox 6"/>
          <p:cNvSpPr txBox="1"/>
          <p:nvPr/>
        </p:nvSpPr>
        <p:spPr>
          <a:xfrm>
            <a:off x="46145" y="2057400"/>
            <a:ext cx="627849" cy="184666"/>
          </a:xfrm>
          <a:prstGeom prst="rect">
            <a:avLst/>
          </a:prstGeom>
          <a:solidFill>
            <a:schemeClr val="bg1"/>
          </a:solidFill>
        </p:spPr>
        <p:txBody>
          <a:bodyPr wrap="square" lIns="0" tIns="0" rIns="0" bIns="0" rtlCol="0">
            <a:spAutoFit/>
          </a:bodyPr>
          <a:lstStyle/>
          <a:p>
            <a:r>
              <a:rPr lang="en-US" sz="1200" b="1" dirty="0" smtClean="0">
                <a:cs typeface="Times New Roman" panose="02020603050405020304" pitchFamily="18" charset="0"/>
              </a:rPr>
              <a:t>TABLE 9-1</a:t>
            </a:r>
            <a:endParaRPr lang="en-US" sz="1200" b="1" dirty="0">
              <a:cs typeface="Times New Roman" panose="02020603050405020304" pitchFamily="18" charset="0"/>
            </a:endParaRPr>
          </a:p>
        </p:txBody>
      </p:sp>
    </p:spTree>
    <p:extLst>
      <p:ext uri="{BB962C8B-B14F-4D97-AF65-F5344CB8AC3E}">
        <p14:creationId xmlns:p14="http://schemas.microsoft.com/office/powerpoint/2010/main" val="4284407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20</a:t>
            </a:fld>
            <a:endParaRPr lang="en-US"/>
          </a:p>
        </p:txBody>
      </p:sp>
      <p:pic>
        <p:nvPicPr>
          <p:cNvPr id="4" name="Picture 3"/>
          <p:cNvPicPr>
            <a:picLocks noChangeAspect="1"/>
          </p:cNvPicPr>
          <p:nvPr/>
        </p:nvPicPr>
        <p:blipFill rotWithShape="1">
          <a:blip r:embed="rId2"/>
          <a:srcRect l="11250" t="25000" r="14375" b="21875"/>
          <a:stretch/>
        </p:blipFill>
        <p:spPr>
          <a:xfrm>
            <a:off x="60278" y="685800"/>
            <a:ext cx="9067800" cy="5181600"/>
          </a:xfrm>
          <a:prstGeom prst="rect">
            <a:avLst/>
          </a:prstGeom>
        </p:spPr>
      </p:pic>
      <p:sp>
        <p:nvSpPr>
          <p:cNvPr id="5" name="TextBox 4"/>
          <p:cNvSpPr txBox="1"/>
          <p:nvPr/>
        </p:nvSpPr>
        <p:spPr>
          <a:xfrm>
            <a:off x="60278" y="76200"/>
            <a:ext cx="3140122" cy="461665"/>
          </a:xfrm>
          <a:prstGeom prst="rect">
            <a:avLst/>
          </a:prstGeom>
          <a:noFill/>
        </p:spPr>
        <p:txBody>
          <a:bodyPr wrap="square" rtlCol="0">
            <a:spAutoFit/>
          </a:bodyPr>
          <a:lstStyle/>
          <a:p>
            <a:r>
              <a:rPr lang="en-US" sz="2400" b="1" dirty="0">
                <a:solidFill>
                  <a:srgbClr val="00A6A6"/>
                </a:solidFill>
                <a:latin typeface="Univers-CondensedBold"/>
              </a:rPr>
              <a:t>Digenic Inheritance</a:t>
            </a:r>
            <a:endParaRPr lang="en-US" sz="2400" b="1" dirty="0"/>
          </a:p>
        </p:txBody>
      </p:sp>
      <p:sp>
        <p:nvSpPr>
          <p:cNvPr id="6" name="TextBox 5"/>
          <p:cNvSpPr txBox="1"/>
          <p:nvPr/>
        </p:nvSpPr>
        <p:spPr>
          <a:xfrm>
            <a:off x="609600" y="4953000"/>
            <a:ext cx="1020739" cy="276999"/>
          </a:xfrm>
          <a:prstGeom prst="rect">
            <a:avLst/>
          </a:prstGeom>
          <a:solidFill>
            <a:schemeClr val="bg1"/>
          </a:solidFill>
        </p:spPr>
        <p:txBody>
          <a:bodyPr wrap="square" lIns="0" tIns="0" rIns="0" bIns="0" rtlCol="0">
            <a:spAutoFit/>
          </a:bodyPr>
          <a:lstStyle/>
          <a:p>
            <a:r>
              <a:rPr lang="en-US" b="1" dirty="0" smtClean="0">
                <a:solidFill>
                  <a:srgbClr val="0070C0"/>
                </a:solidFill>
              </a:rPr>
              <a:t>Figure 9-9</a:t>
            </a:r>
            <a:endParaRPr lang="en-US" b="1" dirty="0">
              <a:solidFill>
                <a:srgbClr val="0070C0"/>
              </a:solidFill>
            </a:endParaRPr>
          </a:p>
        </p:txBody>
      </p:sp>
    </p:spTree>
    <p:extLst>
      <p:ext uri="{BB962C8B-B14F-4D97-AF65-F5344CB8AC3E}">
        <p14:creationId xmlns:p14="http://schemas.microsoft.com/office/powerpoint/2010/main" val="255613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21</a:t>
            </a:fld>
            <a:endParaRPr lang="en-US"/>
          </a:p>
        </p:txBody>
      </p:sp>
      <p:sp>
        <p:nvSpPr>
          <p:cNvPr id="4" name="TextBox 3"/>
          <p:cNvSpPr txBox="1"/>
          <p:nvPr/>
        </p:nvSpPr>
        <p:spPr>
          <a:xfrm>
            <a:off x="152400" y="152400"/>
            <a:ext cx="8839200" cy="5463034"/>
          </a:xfrm>
          <a:prstGeom prst="rect">
            <a:avLst/>
          </a:prstGeom>
          <a:noFill/>
        </p:spPr>
        <p:txBody>
          <a:bodyPr wrap="square" rtlCol="0">
            <a:spAutoFit/>
          </a:bodyPr>
          <a:lstStyle/>
          <a:p>
            <a:r>
              <a:rPr lang="en-US" sz="2400" b="1" dirty="0">
                <a:solidFill>
                  <a:srgbClr val="00A6A6"/>
                </a:solidFill>
                <a:latin typeface="Univers-CondensedBold"/>
              </a:rPr>
              <a:t>Gene-Environment Interactions </a:t>
            </a:r>
            <a:r>
              <a:rPr lang="en-US" sz="2400" b="1" dirty="0" smtClean="0">
                <a:solidFill>
                  <a:srgbClr val="00A6A6"/>
                </a:solidFill>
                <a:latin typeface="Univers-CondensedBold"/>
              </a:rPr>
              <a:t>in Venous </a:t>
            </a:r>
            <a:r>
              <a:rPr lang="en-US" sz="2400" b="1" dirty="0">
                <a:solidFill>
                  <a:srgbClr val="00A6A6"/>
                </a:solidFill>
                <a:latin typeface="Univers-CondensedBold"/>
              </a:rPr>
              <a:t>Thrombosis</a:t>
            </a:r>
            <a:endParaRPr lang="en-US" sz="2400" dirty="0" smtClean="0"/>
          </a:p>
          <a:p>
            <a:endParaRPr lang="en-US" sz="2400" dirty="0" smtClean="0"/>
          </a:p>
          <a:p>
            <a:r>
              <a:rPr lang="en-US" sz="2400" dirty="0" smtClean="0"/>
              <a:t>Idiopathic cerebral vein thrombosis</a:t>
            </a:r>
          </a:p>
          <a:p>
            <a:endParaRPr lang="en-US" sz="2400" u="sng" dirty="0" smtClean="0"/>
          </a:p>
          <a:p>
            <a:r>
              <a:rPr lang="en-US" sz="2400" u="sng" dirty="0"/>
              <a:t>T</a:t>
            </a:r>
            <a:r>
              <a:rPr lang="en-US" sz="2400" u="sng" dirty="0" smtClean="0"/>
              <a:t>hree factors lead to abnormal coagulability of clotting system:</a:t>
            </a:r>
          </a:p>
          <a:p>
            <a:pPr marL="342900" indent="-342900">
              <a:buFont typeface="Arial" panose="020B0604020202020204" pitchFamily="34" charset="0"/>
              <a:buChar char="•"/>
            </a:pPr>
            <a:r>
              <a:rPr lang="en-US" sz="2400" dirty="0" smtClean="0"/>
              <a:t>A missense mutation in the gene for clotting factor V, Leiden R506Q, </a:t>
            </a:r>
            <a:r>
              <a:rPr lang="en-US" sz="2400" dirty="0" smtClean="0">
                <a:solidFill>
                  <a:srgbClr val="00B050"/>
                </a:solidFill>
              </a:rPr>
              <a:t>seven-fold</a:t>
            </a:r>
            <a:r>
              <a:rPr lang="en-US" sz="2400" dirty="0" smtClean="0"/>
              <a:t> increase in risk</a:t>
            </a:r>
          </a:p>
          <a:p>
            <a:pPr marL="342900" indent="-342900">
              <a:buFont typeface="Arial" panose="020B0604020202020204" pitchFamily="34" charset="0"/>
              <a:buChar char="•"/>
            </a:pPr>
            <a:r>
              <a:rPr lang="en-US" sz="2400" dirty="0" smtClean="0"/>
              <a:t>A variant in 3’ UTR of the gene for clotting factor prothrombin, g.20210G&gt;A, </a:t>
            </a:r>
            <a:r>
              <a:rPr lang="en-US" sz="2400" dirty="0" smtClean="0">
                <a:solidFill>
                  <a:srgbClr val="00B050"/>
                </a:solidFill>
              </a:rPr>
              <a:t>three to six-fold </a:t>
            </a:r>
            <a:r>
              <a:rPr lang="en-US" sz="2400" dirty="0" smtClean="0"/>
              <a:t>increase in risk</a:t>
            </a:r>
          </a:p>
          <a:p>
            <a:pPr marL="342900" indent="-342900">
              <a:buFont typeface="Arial" panose="020B0604020202020204" pitchFamily="34" charset="0"/>
              <a:buChar char="•"/>
            </a:pPr>
            <a:r>
              <a:rPr lang="en-US" sz="2400" dirty="0" smtClean="0"/>
              <a:t>Oral contraceptives, </a:t>
            </a:r>
            <a:r>
              <a:rPr lang="en-US" sz="2400" dirty="0" smtClean="0">
                <a:solidFill>
                  <a:srgbClr val="00B050"/>
                </a:solidFill>
              </a:rPr>
              <a:t>fourteen to twenty-two-fold </a:t>
            </a:r>
            <a:r>
              <a:rPr lang="en-US" sz="2400" dirty="0" smtClean="0"/>
              <a:t>increase in risk</a:t>
            </a:r>
          </a:p>
          <a:p>
            <a:endParaRPr lang="en-US" sz="2400" dirty="0"/>
          </a:p>
          <a:p>
            <a:r>
              <a:rPr lang="en-US" sz="2400" dirty="0" smtClean="0"/>
              <a:t>Deep venous thrombosis (DVT)</a:t>
            </a:r>
          </a:p>
          <a:p>
            <a:endParaRPr lang="en-US" sz="2400" dirty="0"/>
          </a:p>
          <a:p>
            <a:endParaRPr lang="en-US" sz="2400" dirty="0"/>
          </a:p>
        </p:txBody>
      </p:sp>
    </p:spTree>
    <p:extLst>
      <p:ext uri="{BB962C8B-B14F-4D97-AF65-F5344CB8AC3E}">
        <p14:creationId xmlns:p14="http://schemas.microsoft.com/office/powerpoint/2010/main" val="790158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22</a:t>
            </a:fld>
            <a:endParaRPr lang="en-US"/>
          </a:p>
        </p:txBody>
      </p:sp>
      <p:pic>
        <p:nvPicPr>
          <p:cNvPr id="4" name="Picture 3"/>
          <p:cNvPicPr>
            <a:picLocks noChangeAspect="1"/>
          </p:cNvPicPr>
          <p:nvPr/>
        </p:nvPicPr>
        <p:blipFill rotWithShape="1">
          <a:blip r:embed="rId2"/>
          <a:srcRect l="6250" t="17969" r="49375" b="14843"/>
          <a:stretch/>
        </p:blipFill>
        <p:spPr>
          <a:xfrm>
            <a:off x="1883960" y="30707"/>
            <a:ext cx="5410200" cy="6553200"/>
          </a:xfrm>
          <a:prstGeom prst="rect">
            <a:avLst/>
          </a:prstGeom>
        </p:spPr>
      </p:pic>
      <p:sp>
        <p:nvSpPr>
          <p:cNvPr id="5" name="TextBox 4"/>
          <p:cNvSpPr txBox="1"/>
          <p:nvPr/>
        </p:nvSpPr>
        <p:spPr>
          <a:xfrm>
            <a:off x="1752600" y="3657600"/>
            <a:ext cx="1143000" cy="276999"/>
          </a:xfrm>
          <a:prstGeom prst="rect">
            <a:avLst/>
          </a:prstGeom>
          <a:solidFill>
            <a:schemeClr val="bg1"/>
          </a:solidFill>
        </p:spPr>
        <p:txBody>
          <a:bodyPr wrap="square" lIns="0" tIns="0" rIns="0" bIns="0" rtlCol="0">
            <a:spAutoFit/>
          </a:bodyPr>
          <a:lstStyle/>
          <a:p>
            <a:r>
              <a:rPr lang="en-US" b="1" dirty="0" smtClean="0">
                <a:solidFill>
                  <a:srgbClr val="0070C0"/>
                </a:solidFill>
              </a:rPr>
              <a:t>Figure 9-10</a:t>
            </a:r>
            <a:endParaRPr lang="en-US" b="1" dirty="0">
              <a:solidFill>
                <a:srgbClr val="0070C0"/>
              </a:solidFill>
            </a:endParaRPr>
          </a:p>
        </p:txBody>
      </p:sp>
    </p:spTree>
    <p:extLst>
      <p:ext uri="{BB962C8B-B14F-4D97-AF65-F5344CB8AC3E}">
        <p14:creationId xmlns:p14="http://schemas.microsoft.com/office/powerpoint/2010/main" val="839506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23</a:t>
            </a:fld>
            <a:endParaRPr lang="en-US"/>
          </a:p>
        </p:txBody>
      </p:sp>
      <p:sp>
        <p:nvSpPr>
          <p:cNvPr id="4" name="TextBox 3"/>
          <p:cNvSpPr txBox="1"/>
          <p:nvPr/>
        </p:nvSpPr>
        <p:spPr>
          <a:xfrm>
            <a:off x="228600" y="152400"/>
            <a:ext cx="8686800" cy="1015663"/>
          </a:xfrm>
          <a:prstGeom prst="rect">
            <a:avLst/>
          </a:prstGeom>
          <a:noFill/>
        </p:spPr>
        <p:txBody>
          <a:bodyPr wrap="square" rtlCol="0">
            <a:spAutoFit/>
          </a:bodyPr>
          <a:lstStyle/>
          <a:p>
            <a:r>
              <a:rPr lang="en-US" sz="3000" dirty="0" smtClean="0"/>
              <a:t>Multiple coding and noncoding elements in </a:t>
            </a:r>
            <a:r>
              <a:rPr lang="en-US" sz="3000" b="1" dirty="0" smtClean="0">
                <a:solidFill>
                  <a:srgbClr val="0070C0"/>
                </a:solidFill>
              </a:rPr>
              <a:t>Hirschsprung disease</a:t>
            </a:r>
          </a:p>
        </p:txBody>
      </p:sp>
      <p:pic>
        <p:nvPicPr>
          <p:cNvPr id="1026" name="Picture 2" descr="https://teachmepaediatrics.com/wp-content/uploads/2019/04/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362200"/>
            <a:ext cx="4638675" cy="2943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4042" y="2227073"/>
            <a:ext cx="3317358" cy="3170099"/>
          </a:xfrm>
          <a:prstGeom prst="rect">
            <a:avLst/>
          </a:prstGeom>
          <a:noFill/>
        </p:spPr>
        <p:txBody>
          <a:bodyPr wrap="square" rtlCol="0">
            <a:spAutoFit/>
          </a:bodyPr>
          <a:lstStyle/>
          <a:p>
            <a:r>
              <a:rPr lang="en-US" sz="2500" dirty="0" smtClean="0"/>
              <a:t>An </a:t>
            </a:r>
            <a:r>
              <a:rPr lang="en-US" sz="2500" dirty="0" err="1" smtClean="0"/>
              <a:t>aganglionic</a:t>
            </a:r>
            <a:r>
              <a:rPr lang="en-US" sz="2500" dirty="0" smtClean="0"/>
              <a:t> colon is incapable of peristalsis, resulting in severe constipation, symptoms of intestinal obstruction, and massive dilation of the colon (</a:t>
            </a:r>
            <a:r>
              <a:rPr lang="en-US" sz="2500" dirty="0" err="1" smtClean="0"/>
              <a:t>megacolon</a:t>
            </a:r>
            <a:r>
              <a:rPr lang="en-US" sz="2500" dirty="0" smtClean="0"/>
              <a:t>).</a:t>
            </a:r>
            <a:endParaRPr lang="en-US" sz="2500" dirty="0"/>
          </a:p>
        </p:txBody>
      </p:sp>
      <p:sp>
        <p:nvSpPr>
          <p:cNvPr id="7" name="TextBox 6"/>
          <p:cNvSpPr txBox="1"/>
          <p:nvPr/>
        </p:nvSpPr>
        <p:spPr>
          <a:xfrm>
            <a:off x="228600" y="1459041"/>
            <a:ext cx="8686800" cy="477054"/>
          </a:xfrm>
          <a:prstGeom prst="rect">
            <a:avLst/>
          </a:prstGeom>
          <a:noFill/>
        </p:spPr>
        <p:txBody>
          <a:bodyPr wrap="square" rtlCol="0">
            <a:spAutoFit/>
          </a:bodyPr>
          <a:lstStyle/>
          <a:p>
            <a:r>
              <a:rPr lang="en-US" sz="2500" dirty="0" smtClean="0"/>
              <a:t>Complete absence of some or all of the ganglion cells in colon</a:t>
            </a:r>
          </a:p>
        </p:txBody>
      </p:sp>
    </p:spTree>
    <p:extLst>
      <p:ext uri="{BB962C8B-B14F-4D97-AF65-F5344CB8AC3E}">
        <p14:creationId xmlns:p14="http://schemas.microsoft.com/office/powerpoint/2010/main" val="108524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24</a:t>
            </a:fld>
            <a:endParaRPr lang="en-US"/>
          </a:p>
        </p:txBody>
      </p:sp>
      <p:pic>
        <p:nvPicPr>
          <p:cNvPr id="1026" name="Picture 2" descr="https://www.frontiersin.org/files/Articles/638093/fped-09-638093-HTML/image_m/fped-09-638093-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260080" cy="54178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669" y="5560687"/>
            <a:ext cx="8998132" cy="1246495"/>
          </a:xfrm>
          <a:prstGeom prst="rect">
            <a:avLst/>
          </a:prstGeom>
          <a:solidFill>
            <a:schemeClr val="bg1"/>
          </a:solidFill>
        </p:spPr>
        <p:txBody>
          <a:bodyPr wrap="square" rtlCol="0">
            <a:spAutoFit/>
          </a:bodyPr>
          <a:lstStyle/>
          <a:p>
            <a:r>
              <a:rPr lang="en-US" sz="1500" b="1" dirty="0" smtClean="0">
                <a:solidFill>
                  <a:srgbClr val="0070C0"/>
                </a:solidFill>
              </a:rPr>
              <a:t>Figure 9-11 </a:t>
            </a:r>
            <a:r>
              <a:rPr lang="en-US" sz="1500" dirty="0" smtClean="0"/>
              <a:t>Current understanding of the genetic factors underlying inheritance of HSCR. As with most complex traits, genetic susceptibility can be explained by common variants with relatively small impacts on individual risk, and a spectrum toward very rare alleles with substantial impact on risk. HSCR shows phenotypic severity differences – syndromic HSCR and TCA/L-HSCR are more rare and severe, whereas sporadic S-HSCR is more common.</a:t>
            </a:r>
            <a:endParaRPr lang="en-US" sz="1500" dirty="0"/>
          </a:p>
        </p:txBody>
      </p:sp>
      <p:sp>
        <p:nvSpPr>
          <p:cNvPr id="5" name="Rectangle 4"/>
          <p:cNvSpPr/>
          <p:nvPr/>
        </p:nvSpPr>
        <p:spPr>
          <a:xfrm>
            <a:off x="6781800" y="82731"/>
            <a:ext cx="2286000" cy="738664"/>
          </a:xfrm>
          <a:prstGeom prst="rect">
            <a:avLst/>
          </a:prstGeom>
        </p:spPr>
        <p:txBody>
          <a:bodyPr wrap="square">
            <a:spAutoFit/>
          </a:bodyPr>
          <a:lstStyle/>
          <a:p>
            <a:pPr>
              <a:spcAft>
                <a:spcPts val="600"/>
              </a:spcAft>
            </a:pPr>
            <a:r>
              <a:rPr lang="en-US" sz="1400" b="1" dirty="0">
                <a:solidFill>
                  <a:srgbClr val="00A6A6"/>
                </a:solidFill>
                <a:latin typeface="Univers-CondensedBold"/>
              </a:rPr>
              <a:t>Multiple Coding and Noncoding Elements in Hirschsprung Disease</a:t>
            </a:r>
          </a:p>
        </p:txBody>
      </p:sp>
    </p:spTree>
    <p:extLst>
      <p:ext uri="{BB962C8B-B14F-4D97-AF65-F5344CB8AC3E}">
        <p14:creationId xmlns:p14="http://schemas.microsoft.com/office/powerpoint/2010/main" val="233220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25</a:t>
            </a:fld>
            <a:endParaRPr lang="en-US"/>
          </a:p>
        </p:txBody>
      </p:sp>
      <p:sp>
        <p:nvSpPr>
          <p:cNvPr id="4" name="TextBox 3"/>
          <p:cNvSpPr txBox="1"/>
          <p:nvPr/>
        </p:nvSpPr>
        <p:spPr>
          <a:xfrm>
            <a:off x="304800" y="304800"/>
            <a:ext cx="8610600" cy="6247864"/>
          </a:xfrm>
          <a:prstGeom prst="rect">
            <a:avLst/>
          </a:prstGeom>
          <a:noFill/>
        </p:spPr>
        <p:txBody>
          <a:bodyPr wrap="square" rtlCol="0">
            <a:spAutoFit/>
          </a:bodyPr>
          <a:lstStyle/>
          <a:p>
            <a:r>
              <a:rPr lang="en-US" sz="2500" b="1" dirty="0" smtClean="0"/>
              <a:t>Type 1 Diabetes </a:t>
            </a:r>
            <a:r>
              <a:rPr lang="en-US" sz="2500" b="1" dirty="0"/>
              <a:t>M</a:t>
            </a:r>
            <a:r>
              <a:rPr lang="en-US" sz="2500" b="1" dirty="0" smtClean="0"/>
              <a:t>ellitus</a:t>
            </a:r>
          </a:p>
          <a:p>
            <a:r>
              <a:rPr lang="en-US" sz="2500" dirty="0" smtClean="0"/>
              <a:t>T1D    10%</a:t>
            </a:r>
          </a:p>
          <a:p>
            <a:r>
              <a:rPr lang="en-US" sz="2500" dirty="0" smtClean="0"/>
              <a:t>T2D    88%</a:t>
            </a:r>
          </a:p>
          <a:p>
            <a:endParaRPr lang="en-US" sz="2500" dirty="0"/>
          </a:p>
          <a:p>
            <a:r>
              <a:rPr lang="en-US" sz="2500" dirty="0" smtClean="0"/>
              <a:t>Incidence of T1D is 0.2%</a:t>
            </a:r>
          </a:p>
          <a:p>
            <a:r>
              <a:rPr lang="en-US" sz="2500" dirty="0" smtClean="0"/>
              <a:t>Concordance in MZ is 40%</a:t>
            </a:r>
          </a:p>
          <a:p>
            <a:r>
              <a:rPr lang="en-US" sz="2500" dirty="0" smtClean="0"/>
              <a:t>Risk in sibling of an affected is 7%</a:t>
            </a:r>
          </a:p>
          <a:p>
            <a:r>
              <a:rPr lang="el-GR" sz="2500" dirty="0" smtClean="0"/>
              <a:t>λ</a:t>
            </a:r>
            <a:r>
              <a:rPr lang="en-US" sz="2500" baseline="-25000" dirty="0" smtClean="0"/>
              <a:t>s</a:t>
            </a:r>
            <a:r>
              <a:rPr lang="en-US" sz="2500" dirty="0" smtClean="0"/>
              <a:t> = 35 </a:t>
            </a:r>
          </a:p>
          <a:p>
            <a:endParaRPr lang="en-US" sz="2500" dirty="0" smtClean="0"/>
          </a:p>
          <a:p>
            <a:r>
              <a:rPr lang="en-US" sz="2500" dirty="0" smtClean="0"/>
              <a:t>The major genetic factor in T1D is the major histocompatibility complex (MHC) locus</a:t>
            </a:r>
          </a:p>
          <a:p>
            <a:endParaRPr lang="en-US" sz="2500" dirty="0"/>
          </a:p>
          <a:p>
            <a:r>
              <a:rPr lang="en-US" sz="2500" dirty="0" smtClean="0"/>
              <a:t>MHC is the most polymorphic locus, &gt;200 genes, &gt;2000 alleles</a:t>
            </a:r>
          </a:p>
          <a:p>
            <a:endParaRPr lang="en-US" sz="2500" dirty="0"/>
          </a:p>
          <a:p>
            <a:r>
              <a:rPr lang="en-US" sz="2500" dirty="0" smtClean="0"/>
              <a:t>Human leukocyte antigen HLA class I (HLA-A, HLA-B, HLA-C)</a:t>
            </a:r>
          </a:p>
          <a:p>
            <a:r>
              <a:rPr lang="en-US" sz="2500" dirty="0"/>
              <a:t>	</a:t>
            </a:r>
            <a:r>
              <a:rPr lang="en-US" sz="2500" dirty="0" smtClean="0"/>
              <a:t>		HLA class II (HLA-DP, HLA-DQ, HLA-DR)</a:t>
            </a:r>
            <a:endParaRPr lang="en-US" sz="2500" dirty="0"/>
          </a:p>
        </p:txBody>
      </p:sp>
    </p:spTree>
    <p:extLst>
      <p:ext uri="{BB962C8B-B14F-4D97-AF65-F5344CB8AC3E}">
        <p14:creationId xmlns:p14="http://schemas.microsoft.com/office/powerpoint/2010/main" val="731971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26</a:t>
            </a:fld>
            <a:endParaRPr lang="en-US"/>
          </a:p>
        </p:txBody>
      </p:sp>
      <p:pic>
        <p:nvPicPr>
          <p:cNvPr id="5" name="Picture 4"/>
          <p:cNvPicPr>
            <a:picLocks noChangeAspect="1"/>
          </p:cNvPicPr>
          <p:nvPr/>
        </p:nvPicPr>
        <p:blipFill rotWithShape="1">
          <a:blip r:embed="rId2"/>
          <a:srcRect l="23126" t="12500" r="51874" b="4688"/>
          <a:stretch/>
        </p:blipFill>
        <p:spPr>
          <a:xfrm>
            <a:off x="1124023" y="1"/>
            <a:ext cx="2560320" cy="6784807"/>
          </a:xfrm>
          <a:prstGeom prst="rect">
            <a:avLst/>
          </a:prstGeom>
        </p:spPr>
      </p:pic>
      <p:pic>
        <p:nvPicPr>
          <p:cNvPr id="6" name="Picture 5"/>
          <p:cNvPicPr>
            <a:picLocks noChangeAspect="1"/>
          </p:cNvPicPr>
          <p:nvPr/>
        </p:nvPicPr>
        <p:blipFill rotWithShape="1">
          <a:blip r:embed="rId3"/>
          <a:srcRect l="45900" t="33333" r="11347" b="29166"/>
          <a:stretch/>
        </p:blipFill>
        <p:spPr>
          <a:xfrm>
            <a:off x="3962400" y="1905000"/>
            <a:ext cx="5006391" cy="2468946"/>
          </a:xfrm>
          <a:prstGeom prst="rect">
            <a:avLst/>
          </a:prstGeom>
        </p:spPr>
      </p:pic>
      <p:sp>
        <p:nvSpPr>
          <p:cNvPr id="4" name="Rectangle 3"/>
          <p:cNvSpPr/>
          <p:nvPr/>
        </p:nvSpPr>
        <p:spPr>
          <a:xfrm>
            <a:off x="4800600" y="4114800"/>
            <a:ext cx="2514600" cy="259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00800" y="2362200"/>
            <a:ext cx="1600200" cy="228600"/>
          </a:xfrm>
          <a:prstGeom prst="rect">
            <a:avLst/>
          </a:prstGeom>
          <a:solidFill>
            <a:srgbClr val="F4F4B5">
              <a:alpha val="50000"/>
            </a:srgbClr>
          </a:solidFill>
          <a:ln>
            <a:solidFill>
              <a:srgbClr val="F4F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2590800"/>
            <a:ext cx="914400" cy="228600"/>
          </a:xfrm>
          <a:prstGeom prst="rect">
            <a:avLst/>
          </a:prstGeom>
          <a:solidFill>
            <a:srgbClr val="D1EAF5">
              <a:alpha val="50000"/>
            </a:srgbClr>
          </a:solidFill>
          <a:ln>
            <a:solidFill>
              <a:srgbClr val="D1E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81851" y="2362200"/>
            <a:ext cx="557349" cy="228600"/>
          </a:xfrm>
          <a:prstGeom prst="rect">
            <a:avLst/>
          </a:prstGeom>
          <a:solidFill>
            <a:srgbClr val="D1EAF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19702" y="3581400"/>
            <a:ext cx="1419498" cy="228600"/>
          </a:xfrm>
          <a:prstGeom prst="rect">
            <a:avLst/>
          </a:prstGeom>
          <a:solidFill>
            <a:srgbClr val="F3CFCD">
              <a:alpha val="50000"/>
            </a:srgbClr>
          </a:solidFill>
          <a:ln>
            <a:solidFill>
              <a:srgbClr val="F3C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76577" y="1905000"/>
            <a:ext cx="1066800" cy="276999"/>
          </a:xfrm>
          <a:prstGeom prst="rect">
            <a:avLst/>
          </a:prstGeom>
          <a:solidFill>
            <a:schemeClr val="bg1"/>
          </a:solidFill>
        </p:spPr>
        <p:txBody>
          <a:bodyPr wrap="square" lIns="0" tIns="0" rIns="0" bIns="0" rtlCol="0">
            <a:spAutoFit/>
          </a:bodyPr>
          <a:lstStyle/>
          <a:p>
            <a:r>
              <a:rPr lang="en-US" b="1" dirty="0" smtClean="0">
                <a:solidFill>
                  <a:srgbClr val="0070C0"/>
                </a:solidFill>
              </a:rPr>
              <a:t>Figure 9-12</a:t>
            </a:r>
            <a:endParaRPr lang="en-US" b="1" dirty="0">
              <a:solidFill>
                <a:srgbClr val="0070C0"/>
              </a:solidFill>
            </a:endParaRPr>
          </a:p>
        </p:txBody>
      </p:sp>
    </p:spTree>
    <p:extLst>
      <p:ext uri="{BB962C8B-B14F-4D97-AF65-F5344CB8AC3E}">
        <p14:creationId xmlns:p14="http://schemas.microsoft.com/office/powerpoint/2010/main" val="21265360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27</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04" t="25906" r="47240" b="15318"/>
          <a:stretch/>
        </p:blipFill>
        <p:spPr bwMode="auto">
          <a:xfrm>
            <a:off x="118056" y="152400"/>
            <a:ext cx="5406888" cy="4299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38600" y="2743200"/>
            <a:ext cx="457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24944" y="2487543"/>
            <a:ext cx="3466656" cy="707886"/>
          </a:xfrm>
          <a:prstGeom prst="rect">
            <a:avLst/>
          </a:prstGeom>
          <a:noFill/>
        </p:spPr>
        <p:txBody>
          <a:bodyPr wrap="square" rtlCol="0">
            <a:spAutoFit/>
          </a:bodyPr>
          <a:lstStyle/>
          <a:p>
            <a:r>
              <a:rPr lang="en-US" sz="2000" dirty="0" smtClean="0"/>
              <a:t>Still less than 40%, thus, other genes are involved</a:t>
            </a:r>
            <a:endParaRPr lang="en-US" sz="2000" dirty="0"/>
          </a:p>
        </p:txBody>
      </p:sp>
      <p:cxnSp>
        <p:nvCxnSpPr>
          <p:cNvPr id="7" name="Straight Arrow Connector 6"/>
          <p:cNvCxnSpPr/>
          <p:nvPr/>
        </p:nvCxnSpPr>
        <p:spPr>
          <a:xfrm>
            <a:off x="4800600" y="2895600"/>
            <a:ext cx="6096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0124" y="167185"/>
            <a:ext cx="916675" cy="213815"/>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9-12</a:t>
            </a:r>
            <a:endParaRPr lang="en-US" sz="1400" b="1" dirty="0">
              <a:cs typeface="Times New Roman" panose="02020603050405020304" pitchFamily="18" charset="0"/>
            </a:endParaRPr>
          </a:p>
        </p:txBody>
      </p:sp>
    </p:spTree>
    <p:extLst>
      <p:ext uri="{BB962C8B-B14F-4D97-AF65-F5344CB8AC3E}">
        <p14:creationId xmlns:p14="http://schemas.microsoft.com/office/powerpoint/2010/main" val="4128267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28</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04" t="28986" r="47138" b="30282"/>
          <a:stretch/>
        </p:blipFill>
        <p:spPr bwMode="auto">
          <a:xfrm>
            <a:off x="1814848" y="2743200"/>
            <a:ext cx="5420140" cy="2979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152400"/>
            <a:ext cx="8839200" cy="2015936"/>
          </a:xfrm>
          <a:prstGeom prst="rect">
            <a:avLst/>
          </a:prstGeom>
          <a:noFill/>
        </p:spPr>
        <p:txBody>
          <a:bodyPr wrap="square" rtlCol="0">
            <a:spAutoFit/>
          </a:bodyPr>
          <a:lstStyle/>
          <a:p>
            <a:r>
              <a:rPr lang="en-US" sz="2500" b="1" dirty="0" smtClean="0"/>
              <a:t>Alzheimer Disease</a:t>
            </a:r>
          </a:p>
          <a:p>
            <a:pPr marL="342900" indent="-342900">
              <a:buFont typeface="Arial" panose="020B0604020202020204" pitchFamily="34" charset="0"/>
              <a:buChar char="•"/>
            </a:pPr>
            <a:r>
              <a:rPr lang="en-US" sz="2500" dirty="0" smtClean="0"/>
              <a:t>Affects 1-2% of the population, most common cause of dementia in older adults</a:t>
            </a:r>
          </a:p>
          <a:p>
            <a:pPr marL="342900" indent="-342900">
              <a:buFont typeface="Arial" panose="020B0604020202020204" pitchFamily="34" charset="0"/>
              <a:buChar char="•"/>
            </a:pPr>
            <a:r>
              <a:rPr lang="en-US" sz="2500" dirty="0" smtClean="0"/>
              <a:t>Risk factors: age, sex, and family history</a:t>
            </a:r>
          </a:p>
          <a:p>
            <a:pPr marL="342900" indent="-342900">
              <a:buFont typeface="Arial" panose="020B0604020202020204" pitchFamily="34" charset="0"/>
              <a:buChar char="•"/>
            </a:pPr>
            <a:r>
              <a:rPr lang="en-US" sz="2500" dirty="0" smtClean="0"/>
              <a:t>Can be diagnosed definitively only postmortem</a:t>
            </a:r>
            <a:endParaRPr lang="en-US" sz="2500" dirty="0"/>
          </a:p>
        </p:txBody>
      </p:sp>
      <p:sp>
        <p:nvSpPr>
          <p:cNvPr id="6" name="TextBox 5"/>
          <p:cNvSpPr txBox="1"/>
          <p:nvPr/>
        </p:nvSpPr>
        <p:spPr>
          <a:xfrm>
            <a:off x="1905000" y="2743200"/>
            <a:ext cx="8382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9-13</a:t>
            </a:r>
            <a:endParaRPr lang="en-US" sz="1400" b="1" dirty="0">
              <a:cs typeface="Times New Roman" panose="02020603050405020304" pitchFamily="18" charset="0"/>
            </a:endParaRPr>
          </a:p>
        </p:txBody>
      </p:sp>
    </p:spTree>
    <p:extLst>
      <p:ext uri="{BB962C8B-B14F-4D97-AF65-F5344CB8AC3E}">
        <p14:creationId xmlns:p14="http://schemas.microsoft.com/office/powerpoint/2010/main" val="206147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29</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593" t="25725" r="3928" b="40194"/>
          <a:stretch/>
        </p:blipFill>
        <p:spPr bwMode="auto">
          <a:xfrm>
            <a:off x="1828800" y="2590800"/>
            <a:ext cx="5396948" cy="2493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97476" y="228600"/>
            <a:ext cx="8839200" cy="1754326"/>
          </a:xfrm>
          <a:prstGeom prst="rect">
            <a:avLst/>
          </a:prstGeom>
          <a:noFill/>
        </p:spPr>
        <p:txBody>
          <a:bodyPr wrap="square" rtlCol="0">
            <a:spAutoFit/>
          </a:bodyPr>
          <a:lstStyle/>
          <a:p>
            <a:r>
              <a:rPr lang="en-US" sz="2600" dirty="0" smtClean="0"/>
              <a:t>Apolipoprotein E is involved in clearing LDL through interaction with high-affinity receptors in the liver</a:t>
            </a:r>
          </a:p>
          <a:p>
            <a:endParaRPr lang="en-US" sz="2600" dirty="0"/>
          </a:p>
          <a:p>
            <a:r>
              <a:rPr lang="en-US" sz="2600" dirty="0" smtClean="0"/>
              <a:t>Patients with two </a:t>
            </a:r>
            <a:r>
              <a:rPr lang="el-GR" sz="2600" dirty="0" smtClean="0"/>
              <a:t>ε</a:t>
            </a:r>
            <a:r>
              <a:rPr lang="en-US" sz="2600" dirty="0" smtClean="0"/>
              <a:t>4 alleles have an earlier age at onset </a:t>
            </a:r>
            <a:endParaRPr lang="en-US" sz="2600" dirty="0"/>
          </a:p>
        </p:txBody>
      </p:sp>
      <p:sp>
        <p:nvSpPr>
          <p:cNvPr id="6" name="TextBox 5"/>
          <p:cNvSpPr txBox="1"/>
          <p:nvPr/>
        </p:nvSpPr>
        <p:spPr>
          <a:xfrm>
            <a:off x="1857153" y="2590800"/>
            <a:ext cx="886048"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9-14 </a:t>
            </a:r>
            <a:endParaRPr lang="en-US" sz="1400" b="1" dirty="0">
              <a:cs typeface="Times New Roman" panose="02020603050405020304" pitchFamily="18" charset="0"/>
            </a:endParaRPr>
          </a:p>
        </p:txBody>
      </p:sp>
    </p:spTree>
    <p:extLst>
      <p:ext uri="{BB962C8B-B14F-4D97-AF65-F5344CB8AC3E}">
        <p14:creationId xmlns:p14="http://schemas.microsoft.com/office/powerpoint/2010/main" val="368656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3</a:t>
            </a:fld>
            <a:endParaRPr lang="en-US"/>
          </a:p>
        </p:txBody>
      </p:sp>
      <p:pic>
        <p:nvPicPr>
          <p:cNvPr id="4" name="Picture 3"/>
          <p:cNvPicPr>
            <a:picLocks noChangeAspect="1"/>
          </p:cNvPicPr>
          <p:nvPr/>
        </p:nvPicPr>
        <p:blipFill rotWithShape="1">
          <a:blip r:embed="rId2"/>
          <a:srcRect l="1875" t="38282" r="7500" b="6249"/>
          <a:stretch/>
        </p:blipFill>
        <p:spPr>
          <a:xfrm>
            <a:off x="0" y="983683"/>
            <a:ext cx="9060180" cy="4436384"/>
          </a:xfrm>
          <a:prstGeom prst="rect">
            <a:avLst/>
          </a:prstGeom>
        </p:spPr>
      </p:pic>
      <p:sp>
        <p:nvSpPr>
          <p:cNvPr id="5" name="TextBox 4"/>
          <p:cNvSpPr txBox="1"/>
          <p:nvPr/>
        </p:nvSpPr>
        <p:spPr>
          <a:xfrm>
            <a:off x="1219200" y="4495800"/>
            <a:ext cx="914400" cy="215444"/>
          </a:xfrm>
          <a:prstGeom prst="rect">
            <a:avLst/>
          </a:prstGeom>
          <a:solidFill>
            <a:schemeClr val="bg1"/>
          </a:solidFill>
        </p:spPr>
        <p:txBody>
          <a:bodyPr wrap="square" lIns="0" tIns="0" rIns="0" bIns="0" rtlCol="0">
            <a:spAutoFit/>
          </a:bodyPr>
          <a:lstStyle/>
          <a:p>
            <a:r>
              <a:rPr lang="en-US" sz="1400" b="1" dirty="0" smtClean="0">
                <a:solidFill>
                  <a:srgbClr val="0070C0"/>
                </a:solidFill>
              </a:rPr>
              <a:t>Figure 9-1</a:t>
            </a:r>
            <a:endParaRPr lang="en-US" sz="1400" b="1" dirty="0">
              <a:solidFill>
                <a:srgbClr val="0070C0"/>
              </a:solidFill>
            </a:endParaRPr>
          </a:p>
        </p:txBody>
      </p:sp>
      <p:sp>
        <p:nvSpPr>
          <p:cNvPr id="6" name="Rounded Rectangle 5"/>
          <p:cNvSpPr/>
          <p:nvPr/>
        </p:nvSpPr>
        <p:spPr>
          <a:xfrm>
            <a:off x="3733800" y="4711244"/>
            <a:ext cx="1143000" cy="165556"/>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715000" y="4702278"/>
            <a:ext cx="1143000" cy="174521"/>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207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30</a:t>
            </a:fld>
            <a:endParaRPr lang="en-US"/>
          </a:p>
        </p:txBody>
      </p:sp>
      <p:pic>
        <p:nvPicPr>
          <p:cNvPr id="7" name="Picture 6"/>
          <p:cNvPicPr>
            <a:picLocks noChangeAspect="1"/>
          </p:cNvPicPr>
          <p:nvPr/>
        </p:nvPicPr>
        <p:blipFill rotWithShape="1">
          <a:blip r:embed="rId2"/>
          <a:srcRect l="13751" t="22656" r="15625" b="18750"/>
          <a:stretch/>
        </p:blipFill>
        <p:spPr>
          <a:xfrm>
            <a:off x="381000" y="304800"/>
            <a:ext cx="8610600" cy="5715000"/>
          </a:xfrm>
          <a:prstGeom prst="rect">
            <a:avLst/>
          </a:prstGeom>
        </p:spPr>
      </p:pic>
      <p:sp>
        <p:nvSpPr>
          <p:cNvPr id="5" name="TextBox 4"/>
          <p:cNvSpPr txBox="1"/>
          <p:nvPr/>
        </p:nvSpPr>
        <p:spPr>
          <a:xfrm>
            <a:off x="685800" y="4800600"/>
            <a:ext cx="1066800" cy="276999"/>
          </a:xfrm>
          <a:prstGeom prst="rect">
            <a:avLst/>
          </a:prstGeom>
          <a:solidFill>
            <a:schemeClr val="bg1"/>
          </a:solidFill>
        </p:spPr>
        <p:txBody>
          <a:bodyPr wrap="square" lIns="0" tIns="0" rIns="0" bIns="0" rtlCol="0">
            <a:spAutoFit/>
          </a:bodyPr>
          <a:lstStyle/>
          <a:p>
            <a:r>
              <a:rPr lang="en-US" b="1" dirty="0" smtClean="0">
                <a:solidFill>
                  <a:srgbClr val="0070C0"/>
                </a:solidFill>
              </a:rPr>
              <a:t>Figure 9-13</a:t>
            </a:r>
            <a:endParaRPr lang="en-US" b="1" dirty="0">
              <a:solidFill>
                <a:srgbClr val="0070C0"/>
              </a:solidFill>
            </a:endParaRPr>
          </a:p>
        </p:txBody>
      </p:sp>
      <p:sp>
        <p:nvSpPr>
          <p:cNvPr id="4" name="Rectangle 3"/>
          <p:cNvSpPr/>
          <p:nvPr/>
        </p:nvSpPr>
        <p:spPr>
          <a:xfrm>
            <a:off x="3581400" y="5791200"/>
            <a:ext cx="2819400" cy="2286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018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31</a:t>
            </a:fld>
            <a:endParaRPr lang="en-US"/>
          </a:p>
        </p:txBody>
      </p:sp>
      <p:sp>
        <p:nvSpPr>
          <p:cNvPr id="4" name="Rectangle 3"/>
          <p:cNvSpPr/>
          <p:nvPr/>
        </p:nvSpPr>
        <p:spPr>
          <a:xfrm>
            <a:off x="268310" y="1676400"/>
            <a:ext cx="8686800" cy="2015936"/>
          </a:xfrm>
          <a:prstGeom prst="rect">
            <a:avLst/>
          </a:prstGeom>
        </p:spPr>
        <p:txBody>
          <a:bodyPr wrap="square">
            <a:spAutoFit/>
          </a:bodyPr>
          <a:lstStyle/>
          <a:p>
            <a:r>
              <a:rPr lang="en-US" sz="2500" dirty="0"/>
              <a:t>The ε4 variant of </a:t>
            </a:r>
            <a:r>
              <a:rPr lang="en-US" sz="2500" i="1" dirty="0"/>
              <a:t>APOE </a:t>
            </a:r>
            <a:r>
              <a:rPr lang="en-US" sz="2500" dirty="0"/>
              <a:t>represents a prime </a:t>
            </a:r>
            <a:r>
              <a:rPr lang="en-US" sz="2500" dirty="0" smtClean="0"/>
              <a:t>example of </a:t>
            </a:r>
            <a:r>
              <a:rPr lang="en-US" sz="2500" dirty="0"/>
              <a:t>a predisposing allele</a:t>
            </a:r>
            <a:r>
              <a:rPr lang="en-US" sz="2500" dirty="0" smtClean="0"/>
              <a:t>:</a:t>
            </a:r>
          </a:p>
          <a:p>
            <a:endParaRPr lang="en-US" sz="2500" dirty="0" smtClean="0"/>
          </a:p>
          <a:p>
            <a:r>
              <a:rPr lang="en-US" sz="2500" i="1" dirty="0" smtClean="0"/>
              <a:t>it </a:t>
            </a:r>
            <a:r>
              <a:rPr lang="en-US" sz="2500" i="1" dirty="0"/>
              <a:t>predisposes to a complex </a:t>
            </a:r>
            <a:r>
              <a:rPr lang="en-US" sz="2500" i="1" dirty="0" smtClean="0"/>
              <a:t>trait in </a:t>
            </a:r>
            <a:r>
              <a:rPr lang="en-US" sz="2500" i="1" dirty="0"/>
              <a:t>a powerful way but does not predestine any </a:t>
            </a:r>
            <a:r>
              <a:rPr lang="en-US" sz="2500" i="1" dirty="0" smtClean="0"/>
              <a:t>individual carrying </a:t>
            </a:r>
            <a:r>
              <a:rPr lang="en-US" sz="2500" i="1" dirty="0"/>
              <a:t>the allele to the disease.</a:t>
            </a:r>
            <a:endParaRPr lang="en-US" sz="2500" dirty="0"/>
          </a:p>
        </p:txBody>
      </p:sp>
    </p:spTree>
    <p:extLst>
      <p:ext uri="{BB962C8B-B14F-4D97-AF65-F5344CB8AC3E}">
        <p14:creationId xmlns:p14="http://schemas.microsoft.com/office/powerpoint/2010/main" val="3250803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12:17 PM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4</a:t>
            </a:fld>
            <a:endParaRPr lang="en-US"/>
          </a:p>
        </p:txBody>
      </p:sp>
      <p:pic>
        <p:nvPicPr>
          <p:cNvPr id="4" name="Picture 3"/>
          <p:cNvPicPr>
            <a:picLocks noChangeAspect="1"/>
          </p:cNvPicPr>
          <p:nvPr/>
        </p:nvPicPr>
        <p:blipFill rotWithShape="1">
          <a:blip r:embed="rId2"/>
          <a:srcRect l="45625" t="13280" r="10000" b="18751"/>
          <a:stretch/>
        </p:blipFill>
        <p:spPr>
          <a:xfrm>
            <a:off x="3659747" y="81343"/>
            <a:ext cx="5410200" cy="6629400"/>
          </a:xfrm>
          <a:prstGeom prst="rect">
            <a:avLst/>
          </a:prstGeom>
        </p:spPr>
      </p:pic>
      <p:sp>
        <p:nvSpPr>
          <p:cNvPr id="5" name="Rectangle 4"/>
          <p:cNvSpPr/>
          <p:nvPr/>
        </p:nvSpPr>
        <p:spPr>
          <a:xfrm>
            <a:off x="5488547" y="6466268"/>
            <a:ext cx="3581400" cy="24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JO"/>
          </a:p>
        </p:txBody>
      </p:sp>
      <p:sp>
        <p:nvSpPr>
          <p:cNvPr id="6" name="TextBox 5"/>
          <p:cNvSpPr txBox="1"/>
          <p:nvPr/>
        </p:nvSpPr>
        <p:spPr>
          <a:xfrm>
            <a:off x="152400" y="381000"/>
            <a:ext cx="4800600" cy="4324261"/>
          </a:xfrm>
          <a:prstGeom prst="rect">
            <a:avLst/>
          </a:prstGeom>
          <a:noFill/>
        </p:spPr>
        <p:txBody>
          <a:bodyPr wrap="square" rtlCol="0">
            <a:spAutoFit/>
          </a:bodyPr>
          <a:lstStyle/>
          <a:p>
            <a:r>
              <a:rPr lang="en-US" sz="2500" dirty="0" smtClean="0"/>
              <a:t>First-degree relatives, on average, share 50% of their alleles </a:t>
            </a:r>
          </a:p>
          <a:p>
            <a:endParaRPr lang="en-US" sz="2500" dirty="0" smtClean="0"/>
          </a:p>
          <a:p>
            <a:r>
              <a:rPr lang="en-US" sz="2500" dirty="0"/>
              <a:t>At any one </a:t>
            </a:r>
            <a:r>
              <a:rPr lang="en-US" sz="2500" dirty="0" smtClean="0"/>
              <a:t>locus, </a:t>
            </a:r>
            <a:r>
              <a:rPr lang="en-US" sz="2500" dirty="0"/>
              <a:t>the</a:t>
            </a:r>
          </a:p>
          <a:p>
            <a:r>
              <a:rPr lang="en-US" sz="2500" dirty="0"/>
              <a:t>average number of alleles an individual is expected to</a:t>
            </a:r>
          </a:p>
          <a:p>
            <a:r>
              <a:rPr lang="en-US" sz="2500" dirty="0"/>
              <a:t>share with a sibling </a:t>
            </a:r>
            <a:r>
              <a:rPr lang="en-US" sz="2500" dirty="0" smtClean="0"/>
              <a:t>is:</a:t>
            </a:r>
            <a:endParaRPr lang="en-US" sz="2500" dirty="0"/>
          </a:p>
          <a:p>
            <a:endParaRPr lang="en-US" sz="2500" dirty="0"/>
          </a:p>
          <a:p>
            <a:r>
              <a:rPr lang="en-US" sz="2500" dirty="0" smtClean="0"/>
              <a:t>¼</a:t>
            </a:r>
            <a:r>
              <a:rPr lang="en-US" sz="2500" baseline="-25000" dirty="0" smtClean="0"/>
              <a:t> </a:t>
            </a:r>
            <a:r>
              <a:rPr lang="en-US" sz="2500" dirty="0" smtClean="0"/>
              <a:t>(2 </a:t>
            </a:r>
            <a:r>
              <a:rPr lang="en-US" sz="2500" dirty="0"/>
              <a:t>alleles</a:t>
            </a:r>
            <a:r>
              <a:rPr lang="en-US" sz="2500" dirty="0" smtClean="0"/>
              <a:t>)+</a:t>
            </a:r>
            <a:r>
              <a:rPr lang="en-US" sz="2500" dirty="0"/>
              <a:t> ¼</a:t>
            </a:r>
            <a:r>
              <a:rPr lang="en-US" sz="2500" dirty="0" smtClean="0"/>
              <a:t>(0 </a:t>
            </a:r>
            <a:r>
              <a:rPr lang="en-US" sz="2500" dirty="0"/>
              <a:t>allele)+ ½(1 allele</a:t>
            </a:r>
            <a:r>
              <a:rPr lang="en-US" sz="2500" dirty="0" smtClean="0"/>
              <a:t>) </a:t>
            </a:r>
          </a:p>
          <a:p>
            <a:r>
              <a:rPr lang="en-US" sz="2500" dirty="0" smtClean="0"/>
              <a:t>= 0.5+0+0.5 </a:t>
            </a:r>
          </a:p>
          <a:p>
            <a:r>
              <a:rPr lang="en-US" sz="2500" dirty="0" smtClean="0"/>
              <a:t>= 1 allele</a:t>
            </a:r>
            <a:endParaRPr lang="en-US" sz="2500" dirty="0"/>
          </a:p>
        </p:txBody>
      </p:sp>
      <p:sp>
        <p:nvSpPr>
          <p:cNvPr id="7" name="TextBox 6"/>
          <p:cNvSpPr txBox="1"/>
          <p:nvPr/>
        </p:nvSpPr>
        <p:spPr>
          <a:xfrm>
            <a:off x="3734874" y="6233239"/>
            <a:ext cx="914400" cy="246221"/>
          </a:xfrm>
          <a:prstGeom prst="rect">
            <a:avLst/>
          </a:prstGeom>
          <a:solidFill>
            <a:schemeClr val="bg1"/>
          </a:solidFill>
        </p:spPr>
        <p:txBody>
          <a:bodyPr wrap="square" lIns="0" tIns="0" rIns="0" bIns="0" rtlCol="0">
            <a:spAutoFit/>
          </a:bodyPr>
          <a:lstStyle/>
          <a:p>
            <a:r>
              <a:rPr lang="en-US" sz="1600" b="1" dirty="0" smtClean="0">
                <a:solidFill>
                  <a:srgbClr val="0070C0"/>
                </a:solidFill>
              </a:rPr>
              <a:t>Figure 9-2</a:t>
            </a:r>
            <a:endParaRPr lang="en-US" sz="1600" b="1" dirty="0">
              <a:solidFill>
                <a:srgbClr val="0070C0"/>
              </a:solidFill>
            </a:endParaRPr>
          </a:p>
        </p:txBody>
      </p:sp>
      <p:sp>
        <p:nvSpPr>
          <p:cNvPr id="8" name="TextBox 7"/>
          <p:cNvSpPr txBox="1"/>
          <p:nvPr/>
        </p:nvSpPr>
        <p:spPr>
          <a:xfrm>
            <a:off x="304800" y="4800600"/>
            <a:ext cx="4114800" cy="2031325"/>
          </a:xfrm>
          <a:prstGeom prst="rect">
            <a:avLst/>
          </a:prstGeom>
          <a:noFill/>
        </p:spPr>
        <p:txBody>
          <a:bodyPr wrap="square" rtlCol="0">
            <a:spAutoFit/>
          </a:bodyPr>
          <a:lstStyle/>
          <a:p>
            <a:r>
              <a:rPr lang="en-US" dirty="0">
                <a:solidFill>
                  <a:srgbClr val="FF0000"/>
                </a:solidFill>
              </a:rPr>
              <a:t>By analyzing the genetic contribution from both parents, a Punnett square helps determine the potential alleles (variants of genes) each child might inherit, and the probability of inheriting specific traits or conditions based on those alleles.</a:t>
            </a:r>
          </a:p>
        </p:txBody>
      </p:sp>
    </p:spTree>
    <p:extLst>
      <p:ext uri="{BB962C8B-B14F-4D97-AF65-F5344CB8AC3E}">
        <p14:creationId xmlns:p14="http://schemas.microsoft.com/office/powerpoint/2010/main" val="872258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5</a:t>
            </a:fld>
            <a:endParaRPr lang="en-US"/>
          </a:p>
        </p:txBody>
      </p:sp>
      <p:pic>
        <p:nvPicPr>
          <p:cNvPr id="4" name="Picture 3"/>
          <p:cNvPicPr>
            <a:picLocks noChangeAspect="1"/>
          </p:cNvPicPr>
          <p:nvPr/>
        </p:nvPicPr>
        <p:blipFill rotWithShape="1">
          <a:blip r:embed="rId2"/>
          <a:srcRect l="8750" t="34375" r="46875" b="39062"/>
          <a:stretch/>
        </p:blipFill>
        <p:spPr>
          <a:xfrm>
            <a:off x="1600200" y="1752600"/>
            <a:ext cx="5410200" cy="2590800"/>
          </a:xfrm>
          <a:prstGeom prst="rect">
            <a:avLst/>
          </a:prstGeom>
        </p:spPr>
      </p:pic>
      <p:sp>
        <p:nvSpPr>
          <p:cNvPr id="5" name="TextBox 4"/>
          <p:cNvSpPr txBox="1"/>
          <p:nvPr/>
        </p:nvSpPr>
        <p:spPr>
          <a:xfrm>
            <a:off x="228600" y="61175"/>
            <a:ext cx="8839200" cy="1384995"/>
          </a:xfrm>
          <a:prstGeom prst="rect">
            <a:avLst/>
          </a:prstGeom>
          <a:noFill/>
        </p:spPr>
        <p:txBody>
          <a:bodyPr wrap="square" rtlCol="0">
            <a:spAutoFit/>
          </a:bodyPr>
          <a:lstStyle/>
          <a:p>
            <a:r>
              <a:rPr lang="en-US" sz="2500" b="1" dirty="0" smtClean="0"/>
              <a:t>Relative risk ratio </a:t>
            </a:r>
            <a:r>
              <a:rPr lang="el-GR" sz="2500" b="1" dirty="0" smtClean="0"/>
              <a:t>λ</a:t>
            </a:r>
            <a:r>
              <a:rPr lang="en-US" sz="2500" b="1" baseline="-25000" dirty="0" smtClean="0"/>
              <a:t>r</a:t>
            </a:r>
            <a:r>
              <a:rPr lang="en-US" sz="2500" dirty="0" smtClean="0"/>
              <a:t> measures familial aggregation of disease:</a:t>
            </a:r>
          </a:p>
          <a:p>
            <a:endParaRPr lang="en-US" sz="2800" dirty="0" smtClean="0"/>
          </a:p>
          <a:p>
            <a:r>
              <a:rPr lang="el-GR" sz="2800" dirty="0" smtClean="0"/>
              <a:t>λ</a:t>
            </a:r>
            <a:r>
              <a:rPr lang="en-US" sz="2800" baseline="-25000" dirty="0" smtClean="0"/>
              <a:t>r</a:t>
            </a:r>
            <a:r>
              <a:rPr lang="en-US" sz="2800" dirty="0" smtClean="0"/>
              <a:t>= </a:t>
            </a:r>
            <a:r>
              <a:rPr lang="en-US" sz="2800" baseline="30000" dirty="0" smtClean="0"/>
              <a:t>disease prevalence in relatives of affected</a:t>
            </a:r>
            <a:r>
              <a:rPr lang="en-US" sz="2800" dirty="0" smtClean="0"/>
              <a:t>/</a:t>
            </a:r>
            <a:r>
              <a:rPr lang="en-US" sz="2800" baseline="-25000" dirty="0" smtClean="0"/>
              <a:t>disease prevalence in population</a:t>
            </a:r>
            <a:r>
              <a:rPr lang="en-US" sz="2800" dirty="0" smtClean="0"/>
              <a:t> </a:t>
            </a:r>
            <a:r>
              <a:rPr lang="en-US" sz="2800" baseline="-25000" dirty="0" smtClean="0"/>
              <a:t> </a:t>
            </a:r>
            <a:endParaRPr lang="en-US" sz="2500" baseline="-25000" dirty="0"/>
          </a:p>
        </p:txBody>
      </p:sp>
      <p:sp>
        <p:nvSpPr>
          <p:cNvPr id="7" name="TextBox 6"/>
          <p:cNvSpPr txBox="1"/>
          <p:nvPr/>
        </p:nvSpPr>
        <p:spPr>
          <a:xfrm>
            <a:off x="264016" y="4800600"/>
            <a:ext cx="8575183" cy="1631216"/>
          </a:xfrm>
          <a:prstGeom prst="rect">
            <a:avLst/>
          </a:prstGeom>
          <a:noFill/>
        </p:spPr>
        <p:txBody>
          <a:bodyPr wrap="square" rtlCol="0">
            <a:spAutoFit/>
          </a:bodyPr>
          <a:lstStyle/>
          <a:p>
            <a:r>
              <a:rPr lang="en-US" sz="2500" b="1" dirty="0" smtClean="0"/>
              <a:t>Family history case control studies</a:t>
            </a:r>
          </a:p>
          <a:p>
            <a:r>
              <a:rPr lang="en-US" sz="2500" dirty="0" smtClean="0"/>
              <a:t>e.g. 3.5% of first degree relatives of patients with MS had MS compared to first-degree relatives of matched controls without MS (0.2%), 18 times higher, thus genetic predisposition </a:t>
            </a:r>
            <a:endParaRPr lang="en-US" sz="2500" dirty="0"/>
          </a:p>
        </p:txBody>
      </p:sp>
      <p:sp>
        <p:nvSpPr>
          <p:cNvPr id="8" name="TextBox 7"/>
          <p:cNvSpPr txBox="1"/>
          <p:nvPr/>
        </p:nvSpPr>
        <p:spPr>
          <a:xfrm>
            <a:off x="1676400" y="1795648"/>
            <a:ext cx="7620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9-2</a:t>
            </a:r>
            <a:endParaRPr lang="en-US" sz="1400" b="1" dirty="0">
              <a:cs typeface="Times New Roman" panose="02020603050405020304" pitchFamily="18" charset="0"/>
            </a:endParaRPr>
          </a:p>
        </p:txBody>
      </p:sp>
    </p:spTree>
    <p:extLst>
      <p:ext uri="{BB962C8B-B14F-4D97-AF65-F5344CB8AC3E}">
        <p14:creationId xmlns:p14="http://schemas.microsoft.com/office/powerpoint/2010/main" val="1560032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6</a:t>
            </a:fld>
            <a:endParaRPr lang="en-US"/>
          </a:p>
        </p:txBody>
      </p:sp>
      <p:pic>
        <p:nvPicPr>
          <p:cNvPr id="4" name="Picture 3"/>
          <p:cNvPicPr>
            <a:picLocks noChangeAspect="1"/>
          </p:cNvPicPr>
          <p:nvPr/>
        </p:nvPicPr>
        <p:blipFill rotWithShape="1">
          <a:blip r:embed="rId2"/>
          <a:srcRect l="13125" t="14063" r="12500" b="9375"/>
          <a:stretch/>
        </p:blipFill>
        <p:spPr>
          <a:xfrm>
            <a:off x="152400" y="0"/>
            <a:ext cx="8342376" cy="6870147"/>
          </a:xfrm>
          <a:prstGeom prst="rect">
            <a:avLst/>
          </a:prstGeom>
        </p:spPr>
      </p:pic>
      <p:sp>
        <p:nvSpPr>
          <p:cNvPr id="5" name="TextBox 4"/>
          <p:cNvSpPr txBox="1"/>
          <p:nvPr/>
        </p:nvSpPr>
        <p:spPr>
          <a:xfrm>
            <a:off x="2362200" y="152400"/>
            <a:ext cx="6631546" cy="1446550"/>
          </a:xfrm>
          <a:prstGeom prst="rect">
            <a:avLst/>
          </a:prstGeom>
          <a:noFill/>
        </p:spPr>
        <p:txBody>
          <a:bodyPr wrap="square" rtlCol="0">
            <a:spAutoFit/>
          </a:bodyPr>
          <a:lstStyle/>
          <a:p>
            <a:r>
              <a:rPr lang="en-US" sz="2200" b="1" dirty="0" smtClean="0"/>
              <a:t>Coefficient of correlation</a:t>
            </a:r>
          </a:p>
          <a:p>
            <a:r>
              <a:rPr lang="en-US" sz="2200" dirty="0" smtClean="0"/>
              <a:t>To see if a physiological parameter is more similar between relatives</a:t>
            </a:r>
          </a:p>
          <a:p>
            <a:r>
              <a:rPr lang="en-US" sz="2200" dirty="0" smtClean="0"/>
              <a:t>Here r=0.29, positive correlation (r=0 - 1)</a:t>
            </a:r>
            <a:endParaRPr lang="en-US" sz="2200" dirty="0"/>
          </a:p>
        </p:txBody>
      </p:sp>
      <p:sp>
        <p:nvSpPr>
          <p:cNvPr id="6" name="TextBox 5"/>
          <p:cNvSpPr txBox="1"/>
          <p:nvPr/>
        </p:nvSpPr>
        <p:spPr>
          <a:xfrm>
            <a:off x="4419600" y="4434625"/>
            <a:ext cx="4574146" cy="1015663"/>
          </a:xfrm>
          <a:prstGeom prst="rect">
            <a:avLst/>
          </a:prstGeom>
          <a:noFill/>
        </p:spPr>
        <p:txBody>
          <a:bodyPr wrap="square" rtlCol="0">
            <a:spAutoFit/>
          </a:bodyPr>
          <a:lstStyle/>
          <a:p>
            <a:r>
              <a:rPr lang="en-US" sz="2000" b="1" dirty="0" smtClean="0"/>
              <a:t>Heritability</a:t>
            </a:r>
            <a:r>
              <a:rPr lang="en-US" sz="2000" dirty="0" smtClean="0"/>
              <a:t> H</a:t>
            </a:r>
            <a:r>
              <a:rPr lang="en-US" sz="2000" baseline="30000" dirty="0" smtClean="0"/>
              <a:t>2</a:t>
            </a:r>
            <a:r>
              <a:rPr lang="en-US" sz="2000" dirty="0" smtClean="0"/>
              <a:t> (0-1</a:t>
            </a:r>
            <a:r>
              <a:rPr lang="en-US" sz="2000" dirty="0"/>
              <a:t>): fraction of the </a:t>
            </a:r>
            <a:r>
              <a:rPr lang="en-US" sz="2000" dirty="0" smtClean="0"/>
              <a:t>variation in a </a:t>
            </a:r>
            <a:r>
              <a:rPr lang="en-US" sz="2000" dirty="0"/>
              <a:t>quantitative trait that is </a:t>
            </a:r>
            <a:r>
              <a:rPr lang="en-US" sz="2000" dirty="0" smtClean="0"/>
              <a:t>due to genetic variation</a:t>
            </a:r>
            <a:endParaRPr lang="en-US" sz="2000" dirty="0"/>
          </a:p>
        </p:txBody>
      </p:sp>
      <p:sp>
        <p:nvSpPr>
          <p:cNvPr id="7" name="TextBox 6"/>
          <p:cNvSpPr txBox="1"/>
          <p:nvPr/>
        </p:nvSpPr>
        <p:spPr>
          <a:xfrm>
            <a:off x="648586" y="6207678"/>
            <a:ext cx="914400" cy="246221"/>
          </a:xfrm>
          <a:prstGeom prst="rect">
            <a:avLst/>
          </a:prstGeom>
          <a:solidFill>
            <a:schemeClr val="bg1"/>
          </a:solidFill>
        </p:spPr>
        <p:txBody>
          <a:bodyPr wrap="square" lIns="0" tIns="0" rIns="0" bIns="0" rtlCol="0">
            <a:spAutoFit/>
          </a:bodyPr>
          <a:lstStyle/>
          <a:p>
            <a:r>
              <a:rPr lang="en-US" sz="1600" b="1" dirty="0" smtClean="0">
                <a:solidFill>
                  <a:srgbClr val="0070C0"/>
                </a:solidFill>
              </a:rPr>
              <a:t>Figure 9-3</a:t>
            </a:r>
            <a:endParaRPr lang="en-US" sz="1600" b="1" dirty="0">
              <a:solidFill>
                <a:srgbClr val="0070C0"/>
              </a:solidFill>
            </a:endParaRPr>
          </a:p>
        </p:txBody>
      </p:sp>
    </p:spTree>
    <p:extLst>
      <p:ext uri="{BB962C8B-B14F-4D97-AF65-F5344CB8AC3E}">
        <p14:creationId xmlns:p14="http://schemas.microsoft.com/office/powerpoint/2010/main" val="230129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7</a:t>
            </a:fld>
            <a:endParaRPr lang="en-US"/>
          </a:p>
        </p:txBody>
      </p:sp>
      <p:pic>
        <p:nvPicPr>
          <p:cNvPr id="4" name="Picture 3"/>
          <p:cNvPicPr>
            <a:picLocks noChangeAspect="1"/>
          </p:cNvPicPr>
          <p:nvPr/>
        </p:nvPicPr>
        <p:blipFill rotWithShape="1">
          <a:blip r:embed="rId2"/>
          <a:srcRect l="48125" t="30469" r="7500" b="34375"/>
          <a:stretch/>
        </p:blipFill>
        <p:spPr>
          <a:xfrm>
            <a:off x="1905000" y="1524000"/>
            <a:ext cx="5410200" cy="3429000"/>
          </a:xfrm>
          <a:prstGeom prst="rect">
            <a:avLst/>
          </a:prstGeom>
        </p:spPr>
      </p:pic>
      <p:sp>
        <p:nvSpPr>
          <p:cNvPr id="5" name="TextBox 4"/>
          <p:cNvSpPr txBox="1"/>
          <p:nvPr/>
        </p:nvSpPr>
        <p:spPr>
          <a:xfrm>
            <a:off x="152400" y="152399"/>
            <a:ext cx="8839200" cy="1246495"/>
          </a:xfrm>
          <a:prstGeom prst="rect">
            <a:avLst/>
          </a:prstGeom>
          <a:noFill/>
        </p:spPr>
        <p:txBody>
          <a:bodyPr wrap="square" rtlCol="0">
            <a:spAutoFit/>
          </a:bodyPr>
          <a:lstStyle/>
          <a:p>
            <a:r>
              <a:rPr lang="en-US" sz="2500" dirty="0" smtClean="0"/>
              <a:t>The risk for disease increases as a function of the number of relatives the child has who are affected and the more closely related they are to the child – </a:t>
            </a:r>
            <a:r>
              <a:rPr lang="en-US" sz="2500" b="1" dirty="0" smtClean="0"/>
              <a:t>clear genetic involvement </a:t>
            </a:r>
            <a:endParaRPr lang="en-US" sz="2500" b="1" dirty="0"/>
          </a:p>
        </p:txBody>
      </p:sp>
      <p:sp>
        <p:nvSpPr>
          <p:cNvPr id="6" name="TextBox 5"/>
          <p:cNvSpPr txBox="1"/>
          <p:nvPr/>
        </p:nvSpPr>
        <p:spPr>
          <a:xfrm>
            <a:off x="1938670" y="1524000"/>
            <a:ext cx="76200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9-3</a:t>
            </a:r>
            <a:endParaRPr lang="en-US" sz="1400" b="1" dirty="0">
              <a:cs typeface="Times New Roman" panose="02020603050405020304" pitchFamily="18" charset="0"/>
            </a:endParaRPr>
          </a:p>
        </p:txBody>
      </p:sp>
    </p:spTree>
    <p:extLst>
      <p:ext uri="{BB962C8B-B14F-4D97-AF65-F5344CB8AC3E}">
        <p14:creationId xmlns:p14="http://schemas.microsoft.com/office/powerpoint/2010/main" val="729836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8</a:t>
            </a:fld>
            <a:endParaRPr lang="en-US"/>
          </a:p>
        </p:txBody>
      </p:sp>
      <p:sp>
        <p:nvSpPr>
          <p:cNvPr id="5" name="Rectangle 4"/>
          <p:cNvSpPr/>
          <p:nvPr/>
        </p:nvSpPr>
        <p:spPr>
          <a:xfrm>
            <a:off x="7845944" y="6629400"/>
            <a:ext cx="457200" cy="21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JO"/>
          </a:p>
        </p:txBody>
      </p:sp>
      <p:sp>
        <p:nvSpPr>
          <p:cNvPr id="6" name="TextBox 5"/>
          <p:cNvSpPr txBox="1"/>
          <p:nvPr/>
        </p:nvSpPr>
        <p:spPr>
          <a:xfrm>
            <a:off x="152400" y="152400"/>
            <a:ext cx="8839200" cy="2862322"/>
          </a:xfrm>
          <a:prstGeom prst="rect">
            <a:avLst/>
          </a:prstGeom>
          <a:noFill/>
        </p:spPr>
        <p:txBody>
          <a:bodyPr wrap="square" rtlCol="0">
            <a:spAutoFit/>
          </a:bodyPr>
          <a:lstStyle/>
          <a:p>
            <a:r>
              <a:rPr lang="en-US" sz="3000" b="1" dirty="0" smtClean="0"/>
              <a:t>Twinning</a:t>
            </a:r>
          </a:p>
          <a:p>
            <a:endParaRPr lang="en-US" sz="3000" dirty="0" smtClean="0"/>
          </a:p>
          <a:p>
            <a:r>
              <a:rPr lang="en-US" sz="3000" dirty="0" smtClean="0"/>
              <a:t>MZ </a:t>
            </a:r>
            <a:r>
              <a:rPr lang="en-US" sz="3000" dirty="0"/>
              <a:t>and DZ twins are “experiments of nature” </a:t>
            </a:r>
            <a:r>
              <a:rPr lang="en-US" sz="3000" dirty="0" smtClean="0"/>
              <a:t>that provide </a:t>
            </a:r>
            <a:r>
              <a:rPr lang="en-US" sz="3000" dirty="0"/>
              <a:t>an excellent opportunity to separate </a:t>
            </a:r>
            <a:r>
              <a:rPr lang="en-US" sz="3000" dirty="0" smtClean="0"/>
              <a:t>environmental and </a:t>
            </a:r>
            <a:r>
              <a:rPr lang="en-US" sz="3000" dirty="0"/>
              <a:t>genetic influences on phenotypes in </a:t>
            </a:r>
            <a:r>
              <a:rPr lang="en-US" sz="3000" dirty="0" smtClean="0"/>
              <a:t>humans</a:t>
            </a:r>
            <a:endParaRPr lang="en-US" sz="3000" dirty="0"/>
          </a:p>
        </p:txBody>
      </p:sp>
    </p:spTree>
    <p:extLst>
      <p:ext uri="{BB962C8B-B14F-4D97-AF65-F5344CB8AC3E}">
        <p14:creationId xmlns:p14="http://schemas.microsoft.com/office/powerpoint/2010/main" val="2087995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F9EC8-D67C-4AAC-9AF5-9F720322488C}" type="datetime12">
              <a:rPr lang="en-US" smtClean="0"/>
              <a:t>11:51 AM</a:t>
            </a:fld>
            <a:endParaRPr lang="en-US"/>
          </a:p>
        </p:txBody>
      </p:sp>
      <p:sp>
        <p:nvSpPr>
          <p:cNvPr id="3" name="Slide Number Placeholder 2"/>
          <p:cNvSpPr>
            <a:spLocks noGrp="1"/>
          </p:cNvSpPr>
          <p:nvPr>
            <p:ph type="sldNum" sz="quarter" idx="12"/>
          </p:nvPr>
        </p:nvSpPr>
        <p:spPr/>
        <p:txBody>
          <a:bodyPr/>
          <a:lstStyle/>
          <a:p>
            <a:fld id="{7150258C-DF81-442F-AF35-EC58C9CCA49B}" type="slidenum">
              <a:rPr lang="en-US" smtClean="0"/>
              <a:t>9</a:t>
            </a:fld>
            <a:endParaRPr lang="en-US"/>
          </a:p>
        </p:txBody>
      </p:sp>
      <p:pic>
        <p:nvPicPr>
          <p:cNvPr id="4" name="Picture 3"/>
          <p:cNvPicPr>
            <a:picLocks noChangeAspect="1"/>
          </p:cNvPicPr>
          <p:nvPr/>
        </p:nvPicPr>
        <p:blipFill rotWithShape="1">
          <a:blip r:embed="rId2"/>
          <a:srcRect l="45626" t="17969" r="9375" b="41406"/>
          <a:stretch/>
        </p:blipFill>
        <p:spPr>
          <a:xfrm>
            <a:off x="2054180" y="2756079"/>
            <a:ext cx="5486400" cy="3962400"/>
          </a:xfrm>
          <a:prstGeom prst="rect">
            <a:avLst/>
          </a:prstGeom>
        </p:spPr>
      </p:pic>
      <p:sp>
        <p:nvSpPr>
          <p:cNvPr id="8" name="TextBox 7"/>
          <p:cNvSpPr txBox="1"/>
          <p:nvPr/>
        </p:nvSpPr>
        <p:spPr>
          <a:xfrm>
            <a:off x="152400" y="76200"/>
            <a:ext cx="87630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Concordance of MZ with sickle cell disease is 100%</a:t>
            </a:r>
          </a:p>
          <a:p>
            <a:pPr marL="342900" indent="-342900">
              <a:buFont typeface="Arial" panose="020B0604020202020204" pitchFamily="34" charset="0"/>
              <a:buChar char="•"/>
            </a:pPr>
            <a:r>
              <a:rPr lang="en-US" sz="2400" dirty="0" smtClean="0"/>
              <a:t>Concordance of MZ with type 1 diabetes is 40%</a:t>
            </a:r>
          </a:p>
          <a:p>
            <a:pPr marL="342900" indent="-342900">
              <a:buFont typeface="Arial" panose="020B0604020202020204" pitchFamily="34" charset="0"/>
              <a:buChar char="•"/>
            </a:pPr>
            <a:r>
              <a:rPr lang="en-US" sz="2400" i="1" dirty="0" smtClean="0"/>
              <a:t>Concordance less than 100% in MZ twins suggests </a:t>
            </a:r>
            <a:r>
              <a:rPr lang="en-US" sz="2400" i="1" dirty="0" err="1" smtClean="0"/>
              <a:t>nongenetic</a:t>
            </a:r>
            <a:r>
              <a:rPr lang="en-US" sz="2400" i="1" dirty="0" smtClean="0"/>
              <a:t> factors play a role in disease</a:t>
            </a:r>
          </a:p>
          <a:p>
            <a:pPr marL="342900" indent="-342900">
              <a:buFont typeface="Arial" panose="020B0604020202020204" pitchFamily="34" charset="0"/>
              <a:buChar char="•"/>
            </a:pPr>
            <a:r>
              <a:rPr lang="en-US" sz="2400" i="1" dirty="0" smtClean="0"/>
              <a:t>Greater concordance in MZ versus DZ twins is a strong evidence of a genetic component of disease</a:t>
            </a:r>
            <a:endParaRPr lang="en-US" sz="2400" i="1" dirty="0"/>
          </a:p>
        </p:txBody>
      </p:sp>
      <p:sp>
        <p:nvSpPr>
          <p:cNvPr id="6" name="TextBox 5"/>
          <p:cNvSpPr txBox="1"/>
          <p:nvPr/>
        </p:nvSpPr>
        <p:spPr>
          <a:xfrm>
            <a:off x="2054180" y="2819400"/>
            <a:ext cx="841420" cy="215444"/>
          </a:xfrm>
          <a:prstGeom prst="rect">
            <a:avLst/>
          </a:prstGeom>
          <a:solidFill>
            <a:schemeClr val="bg1"/>
          </a:solidFill>
        </p:spPr>
        <p:txBody>
          <a:bodyPr wrap="square" lIns="0" tIns="0" rIns="0" bIns="0" rtlCol="0">
            <a:spAutoFit/>
          </a:bodyPr>
          <a:lstStyle/>
          <a:p>
            <a:r>
              <a:rPr lang="en-US" sz="1400" b="1" dirty="0" smtClean="0">
                <a:cs typeface="Times New Roman" panose="02020603050405020304" pitchFamily="18" charset="0"/>
              </a:rPr>
              <a:t>TABLE 9-4</a:t>
            </a:r>
            <a:endParaRPr lang="en-US" sz="1400" b="1" dirty="0">
              <a:cs typeface="Times New Roman" panose="02020603050405020304" pitchFamily="18" charset="0"/>
            </a:endParaRPr>
          </a:p>
        </p:txBody>
      </p:sp>
    </p:spTree>
    <p:extLst>
      <p:ext uri="{BB962C8B-B14F-4D97-AF65-F5344CB8AC3E}">
        <p14:creationId xmlns:p14="http://schemas.microsoft.com/office/powerpoint/2010/main" val="1597035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4661</TotalTime>
  <Words>995</Words>
  <Application>Microsoft Office PowerPoint</Application>
  <PresentationFormat>On-screen Show (4:3)</PresentationFormat>
  <Paragraphs>192</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Times New Roman</vt:lpstr>
      <vt:lpstr>Univers-CondensedBold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Asem</dc:creator>
  <cp:lastModifiedBy>user</cp:lastModifiedBy>
  <cp:revision>129</cp:revision>
  <dcterms:created xsi:type="dcterms:W3CDTF">2017-09-16T08:24:50Z</dcterms:created>
  <dcterms:modified xsi:type="dcterms:W3CDTF">2024-12-15T06:32:03Z</dcterms:modified>
</cp:coreProperties>
</file>